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Pontano Sans"/>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PontanoSans-regular.fntdata"/><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macbook-apple-imac-computer-screen-606763/"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https://pixabay.com/en/macbook-apple-imac-computer-screen-606763/</a:t>
            </a:r>
            <a:endParaRPr/>
          </a:p>
          <a:p>
            <a:pPr indent="0" lvl="0" marL="0" rtl="0" algn="l">
              <a:spcBef>
                <a:spcPts val="0"/>
              </a:spcBef>
              <a:spcAft>
                <a:spcPts val="0"/>
              </a:spcAft>
              <a:buNone/>
            </a:pPr>
            <a:r>
              <a:rPr lang="en-GB"/>
              <a:t>Becca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46986e9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46986e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846986e9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846986e9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BECCA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46986e9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46986e9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AUDREY</a:t>
            </a:r>
            <a:endParaRPr/>
          </a:p>
          <a:p>
            <a:pPr indent="0" lvl="0" marL="0" rtl="0" algn="l">
              <a:spcBef>
                <a:spcPts val="0"/>
              </a:spcBef>
              <a:spcAft>
                <a:spcPts val="0"/>
              </a:spcAft>
              <a:buNone/>
            </a:pPr>
            <a:r>
              <a:rPr lang="en-GB"/>
              <a:t>Cultural Research</a:t>
            </a:r>
            <a:endParaRPr/>
          </a:p>
          <a:p>
            <a:pPr indent="0" lvl="0" marL="0" rtl="0" algn="l">
              <a:spcBef>
                <a:spcPts val="0"/>
              </a:spcBef>
              <a:spcAft>
                <a:spcPts val="0"/>
              </a:spcAft>
              <a:buNone/>
            </a:pPr>
            <a:r>
              <a:rPr lang="en-GB"/>
              <a:t>Competitors</a:t>
            </a:r>
            <a:endParaRPr/>
          </a:p>
          <a:p>
            <a:pPr indent="0" lvl="0" marL="0" rtl="0" algn="l">
              <a:spcBef>
                <a:spcPts val="0"/>
              </a:spcBef>
              <a:spcAft>
                <a:spcPts val="0"/>
              </a:spcAft>
              <a:buNone/>
            </a:pPr>
            <a:r>
              <a:rPr lang="en-GB"/>
              <a:t>Partners/Other Resources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a42ab722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a42ab722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ADRIA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a42ab7221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a42ab7221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Focus on opportunity for growth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46986e9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46986e9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46986e9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46986e9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ADRIA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Remember to include how they can implement it with the current staffing. Rollout that reflects current staff and then option with additional resources.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846986e9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846986e9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Facebook Analytics</a:t>
            </a:r>
            <a:endParaRPr/>
          </a:p>
          <a:p>
            <a:pPr indent="-317500" lvl="0" marL="457200" rtl="0" algn="l">
              <a:spcBef>
                <a:spcPts val="0"/>
              </a:spcBef>
              <a:spcAft>
                <a:spcPts val="0"/>
              </a:spcAft>
              <a:buSzPts val="1400"/>
              <a:buChar char="●"/>
            </a:pPr>
            <a:r>
              <a:rPr lang="en-GB"/>
              <a:t>Track user interaction</a:t>
            </a:r>
            <a:endParaRPr/>
          </a:p>
          <a:p>
            <a:pPr indent="-317500" lvl="0" marL="457200" rtl="0" algn="l">
              <a:spcBef>
                <a:spcPts val="0"/>
              </a:spcBef>
              <a:spcAft>
                <a:spcPts val="0"/>
              </a:spcAft>
              <a:buSzPts val="1400"/>
              <a:buChar char="●"/>
            </a:pPr>
            <a:r>
              <a:rPr lang="en-GB"/>
              <a:t>Best time, best day, favored content</a:t>
            </a:r>
            <a:endParaRPr/>
          </a:p>
          <a:p>
            <a:pPr indent="-317500" lvl="0" marL="457200" rtl="0" algn="l">
              <a:spcBef>
                <a:spcPts val="0"/>
              </a:spcBef>
              <a:spcAft>
                <a:spcPts val="0"/>
              </a:spcAft>
              <a:buSzPts val="1400"/>
              <a:buChar char="●"/>
            </a:pPr>
            <a:r>
              <a:rPr lang="en-GB"/>
              <a:t>Can see likes, # of potential friends of fans, weekly reach, actively talking about page, user engagement with post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a4a9078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a4a9078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27e42a12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27e42a12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BECCA</a:t>
            </a:r>
            <a:endParaRPr/>
          </a:p>
          <a:p>
            <a:pPr indent="0" lvl="0" marL="0" rtl="0" algn="l">
              <a:spcBef>
                <a:spcPts val="0"/>
              </a:spcBef>
              <a:spcAft>
                <a:spcPts val="0"/>
              </a:spcAft>
              <a:buNone/>
            </a:pPr>
            <a:r>
              <a:rPr lang="en-GB"/>
              <a:t>Gives them a tangible resource to use. Offers something people can reference back to after the workshops and offers next steps. </a:t>
            </a:r>
            <a:endParaRPr/>
          </a:p>
          <a:p>
            <a:pPr indent="0" lvl="0" marL="0" rtl="0" algn="l">
              <a:spcBef>
                <a:spcPts val="0"/>
              </a:spcBef>
              <a:spcAft>
                <a:spcPts val="0"/>
              </a:spcAft>
              <a:buNone/>
            </a:pPr>
            <a:r>
              <a:rPr lang="en-GB"/>
              <a:t>Not only is this an internal resource, but as these start to circulate through the community it offers a new touchpoint back to BGW whether they are mildly aware of the organization or loyal followers. </a:t>
            </a:r>
            <a:endParaRPr/>
          </a:p>
          <a:p>
            <a:pPr indent="0" lvl="0" marL="0" rtl="0" algn="l">
              <a:spcBef>
                <a:spcPts val="0"/>
              </a:spcBef>
              <a:spcAft>
                <a:spcPts val="0"/>
              </a:spcAft>
              <a:buNone/>
            </a:pPr>
            <a:r>
              <a:rPr lang="en-GB"/>
              <a:t>Deliverable 1: outline process and strategy to get to the outcome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a42ab722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a42ab722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827e42a12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827e42a12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ADRIA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You came in wanting something that outlined the customer journey - as the project evolved it turned into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 came at this as a third party - it allowed me to really explore what is available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External &amp; internal resource - supplemental tool for them to use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could be something that could available for people online to reference / download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something that would have been useful for us at the beginning of this project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827e42a12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827e42a12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AUDREY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Deliverable 4: outline process and strategy to get to the outcome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1c4147e5b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c4147e5b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AUDREY</a:t>
            </a:r>
            <a:endParaRPr/>
          </a:p>
          <a:p>
            <a:pPr indent="0" lvl="0" marL="0" rtl="0" algn="l">
              <a:spcBef>
                <a:spcPts val="0"/>
              </a:spcBef>
              <a:spcAft>
                <a:spcPts val="0"/>
              </a:spcAft>
              <a:buClr>
                <a:schemeClr val="dk1"/>
              </a:buClr>
              <a:buSzPts val="1100"/>
              <a:buFont typeface="Arial"/>
              <a:buNone/>
            </a:pPr>
            <a:r>
              <a:rPr b="1" lang="en-GB">
                <a:solidFill>
                  <a:schemeClr val="dk1"/>
                </a:solidFill>
              </a:rPr>
              <a:t>Not so much fixing a problem but rather open an opportunity for growth.</a:t>
            </a:r>
            <a:endParaRPr b="1"/>
          </a:p>
          <a:p>
            <a:pPr indent="0" lvl="0" marL="0" rtl="0" algn="l">
              <a:spcBef>
                <a:spcPts val="0"/>
              </a:spcBef>
              <a:spcAft>
                <a:spcPts val="0"/>
              </a:spcAft>
              <a:buNone/>
            </a:pPr>
            <a:r>
              <a:rPr lang="en-GB"/>
              <a:t>Through our research we found that this issue is not so much a flaw in their system, but needing to leverage the strengths of their organization and the community they’ve cultivated already.</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846986e9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846986e9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 you. Meeting 1 on 1 to go over next steps and to go over some of the smaller details.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88bf8546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88bf8546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827e42a12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827e42a12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Addendum slides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827e42a12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827e42a12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88bf8546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8bf8546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827e42a12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827e42a12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Define what you learned about the company through this process: a SWOT analysis. Talk about one in each area.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827e42a12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827e42a12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business model canvas of the company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a42ab7221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a42ab7221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Restate the business problem presented by the client and the approach you agreed to pursue in your Statement of Work. Act as a spring board for the american indian community into the financial sphere regardless of previous knowledge or financial staus.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827e42a12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827e42a12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846986e9a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846986e9a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88bf8546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88bf8546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88bf8546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8bf8546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88afda3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88afda3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7447c6e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7447c6e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3: outline process and strategy to get to the outcome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827e42a12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27e42a12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3: outline process and strategy to get to the outcome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887c26e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887c26e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1: outline process and strategy to get to the outcome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88bf854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88bf854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1: outline process and strategy to get to the outcome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88bf8546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88bf8546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1: outline process and strategy to get to the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46986e9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46986e9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88afda31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88afda3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1: outline process and strategy to get to the outcome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88bf8546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88bf8546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827e42a12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827e42a12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 up discussion: include your recommended next steps; thank them for the opportunity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88afda31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8afda31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Addendum slides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8486cdf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8486cdf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AUDREY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https://pixabay.com/en/chairs-conference-room-long-table-1840377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846986e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846986e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846986e9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846986e9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Restate the business problem presented by the client and the approach you agreed to pursue in your Statement of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BGW was born with the mission of supporting a community that hasn’t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827e42a12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27e42a12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ADRIA</a:t>
            </a:r>
            <a:endParaRPr/>
          </a:p>
          <a:p>
            <a:pPr indent="0" lvl="0" marL="0" rtl="0" algn="l">
              <a:spcBef>
                <a:spcPts val="0"/>
              </a:spcBef>
              <a:spcAft>
                <a:spcPts val="0"/>
              </a:spcAft>
              <a:buNone/>
            </a:pPr>
            <a:r>
              <a:rPr lang="en-GB"/>
              <a:t>We started this project out with various types of research about the industry and organization before conducting focus groups to gather first-hand research. As we wrapped up this research we started the analysis phase of the project - trying to identify trends and pin-point gaps within and surrounding the organization. Following, this research and analysis lead us to the development of our final deliverables and recommendations before strategizing how the organization can easily implement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27e42a12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27e42a12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ZOE: PURPOSE</a:t>
            </a:r>
            <a:endParaRPr/>
          </a:p>
          <a:p>
            <a:pPr indent="0" lvl="0" marL="0" rtl="0" algn="l">
              <a:spcBef>
                <a:spcPts val="0"/>
              </a:spcBef>
              <a:spcAft>
                <a:spcPts val="0"/>
              </a:spcAft>
              <a:buNone/>
            </a:pPr>
            <a:r>
              <a:rPr lang="en-GB"/>
              <a:t>ADRIA: PROGRESS</a:t>
            </a:r>
            <a:endParaRPr/>
          </a:p>
          <a:p>
            <a:pPr indent="0" lvl="0" marL="0" rtl="0" algn="l">
              <a:spcBef>
                <a:spcPts val="0"/>
              </a:spcBef>
              <a:spcAft>
                <a:spcPts val="0"/>
              </a:spcAft>
              <a:buNone/>
            </a:pPr>
            <a:r>
              <a:rPr lang="en-GB"/>
              <a:t>AUDREY: POTENTIAL</a:t>
            </a:r>
            <a:endParaRPr/>
          </a:p>
          <a:p>
            <a:pPr indent="0" lvl="0" marL="0" rtl="0" algn="l">
              <a:spcBef>
                <a:spcPts val="0"/>
              </a:spcBef>
              <a:spcAft>
                <a:spcPts val="0"/>
              </a:spcAft>
              <a:buNone/>
            </a:pPr>
            <a:r>
              <a:rPr lang="en-GB"/>
              <a:t>BECCA: PARTNERS</a:t>
            </a:r>
            <a:endParaRPr/>
          </a:p>
          <a:p>
            <a:pPr indent="0" lvl="0" marL="0" rtl="0" algn="l">
              <a:spcBef>
                <a:spcPts val="0"/>
              </a:spcBef>
              <a:spcAft>
                <a:spcPts val="0"/>
              </a:spcAft>
              <a:buNone/>
            </a:pPr>
            <a:br>
              <a:rPr lang="en-GB"/>
            </a:br>
            <a:r>
              <a:rPr lang="en-GB"/>
              <a:t>Their 4 ps (purpose, progress, potential, partners)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indent="0" lvl="0" marL="0" rtl="0" algn="ctr">
              <a:spcBef>
                <a:spcPts val="0"/>
              </a:spcBef>
              <a:spcAft>
                <a:spcPts val="0"/>
              </a:spcAft>
              <a:buNone/>
            </a:pPr>
            <a:fld id="{00000000-1234-1234-1234-123412341234}" type="slidenum">
              <a:rPr lang="en-GB"/>
              <a:t>‹#›</a:t>
            </a:fld>
            <a:endParaRPr/>
          </a:p>
        </p:txBody>
      </p:sp>
      <p:sp>
        <p:nvSpPr>
          <p:cNvPr id="20" name="Google Shape;20;p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 name="Google Shape;21;p4"/>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cxnSp>
        <p:nvCxnSpPr>
          <p:cNvPr id="22" name="Google Shape;22;p4"/>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 type="body"/>
          </p:nvPr>
        </p:nvSpPr>
        <p:spPr>
          <a:xfrm>
            <a:off x="311700"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668275"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cxnSp>
        <p:nvCxnSpPr>
          <p:cNvPr id="28" name="Google Shape;28;p5"/>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29" name="Google Shape;29;p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0" name="Google Shape;30;p5"/>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cxnSp>
        <p:nvCxnSpPr>
          <p:cNvPr id="32" name="Google Shape;32;p6"/>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3" name="Google Shape;33;p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4" name="Google Shape;34;p6"/>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35" name="Google Shape;35;p6"/>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37" name="Shape 37"/>
        <p:cNvGrpSpPr/>
        <p:nvPr/>
      </p:nvGrpSpPr>
      <p:grpSpPr>
        <a:xfrm>
          <a:off x="0" y="0"/>
          <a:ext cx="0" cy="0"/>
          <a:chOff x="0" y="0"/>
          <a:chExt cx="0" cy="0"/>
        </a:xfrm>
      </p:grpSpPr>
      <p:sp>
        <p:nvSpPr>
          <p:cNvPr id="38" name="Google Shape;38;p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9" name="Google Shape;39;p7"/>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0" name="Shape 40"/>
        <p:cNvGrpSpPr/>
        <p:nvPr/>
      </p:nvGrpSpPr>
      <p:grpSpPr>
        <a:xfrm>
          <a:off x="0" y="0"/>
          <a:ext cx="0" cy="0"/>
          <a:chOff x="0" y="0"/>
          <a:chExt cx="0" cy="0"/>
        </a:xfrm>
      </p:grpSpPr>
      <p:sp>
        <p:nvSpPr>
          <p:cNvPr id="41" name="Google Shape;41;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9"/>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2" name="Google Shape;52;p1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4.png"/><Relationship Id="rId5" Type="http://schemas.openxmlformats.org/officeDocument/2006/relationships/image" Target="../media/image1.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CCCCC"/>
              </a:highlight>
            </a:endParaRPr>
          </a:p>
        </p:txBody>
      </p:sp>
      <p:sp>
        <p:nvSpPr>
          <p:cNvPr id="67" name="Google Shape;67;p14"/>
          <p:cNvSpPr txBox="1"/>
          <p:nvPr/>
        </p:nvSpPr>
        <p:spPr>
          <a:xfrm>
            <a:off x="1479900" y="3087200"/>
            <a:ext cx="61842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rgbClr val="FFFFFF"/>
                </a:solidFill>
                <a:latin typeface="Trebuchet MS"/>
                <a:ea typeface="Trebuchet MS"/>
                <a:cs typeface="Trebuchet MS"/>
                <a:sym typeface="Trebuchet MS"/>
              </a:rPr>
              <a:t>MCAD Collaboration</a:t>
            </a:r>
            <a:endParaRPr sz="2700">
              <a:solidFill>
                <a:srgbClr val="FFFFFF"/>
              </a:solidFill>
              <a:latin typeface="Trebuchet MS"/>
              <a:ea typeface="Trebuchet MS"/>
              <a:cs typeface="Trebuchet MS"/>
              <a:sym typeface="Trebuchet MS"/>
            </a:endParaRPr>
          </a:p>
        </p:txBody>
      </p:sp>
      <p:sp>
        <p:nvSpPr>
          <p:cNvPr id="68" name="Google Shape;68;p14"/>
          <p:cNvSpPr txBox="1"/>
          <p:nvPr/>
        </p:nvSpPr>
        <p:spPr>
          <a:xfrm>
            <a:off x="615750" y="1572650"/>
            <a:ext cx="7912500" cy="16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9400">
                <a:solidFill>
                  <a:srgbClr val="FFFFFF"/>
                </a:solidFill>
                <a:latin typeface="Trebuchet MS"/>
                <a:ea typeface="Trebuchet MS"/>
                <a:cs typeface="Trebuchet MS"/>
                <a:sym typeface="Trebuchet MS"/>
              </a:rPr>
              <a:t>Bii Gii Wiin</a:t>
            </a:r>
            <a:endParaRPr b="1" sz="9400">
              <a:solidFill>
                <a:srgbClr val="FFFFFF"/>
              </a:solidFill>
              <a:latin typeface="Trebuchet MS"/>
              <a:ea typeface="Trebuchet MS"/>
              <a:cs typeface="Trebuchet MS"/>
              <a:sym typeface="Trebuchet MS"/>
            </a:endParaRPr>
          </a:p>
        </p:txBody>
      </p:sp>
      <p:sp>
        <p:nvSpPr>
          <p:cNvPr id="69" name="Google Shape;69;p14"/>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0" name="Google Shape;70;p14"/>
          <p:cNvSpPr txBox="1"/>
          <p:nvPr/>
        </p:nvSpPr>
        <p:spPr>
          <a:xfrm>
            <a:off x="2884350" y="3553750"/>
            <a:ext cx="3375300" cy="314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GB" sz="900">
                <a:solidFill>
                  <a:schemeClr val="lt1"/>
                </a:solidFill>
              </a:rPr>
              <a:t>Adria Domine, Audrey De Ridder, Rebecca Albert, Zoe Blyss</a:t>
            </a:r>
            <a:endParaRPr sz="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566579"/>
                </a:solidFill>
                <a:latin typeface="Trebuchet MS"/>
                <a:ea typeface="Trebuchet MS"/>
                <a:cs typeface="Trebuchet MS"/>
                <a:sym typeface="Trebuchet MS"/>
              </a:rPr>
              <a:t>The </a:t>
            </a:r>
            <a:r>
              <a:rPr b="1" lang="en-GB">
                <a:solidFill>
                  <a:srgbClr val="EE795B"/>
                </a:solidFill>
                <a:latin typeface="Trebuchet MS"/>
                <a:ea typeface="Trebuchet MS"/>
                <a:cs typeface="Trebuchet MS"/>
                <a:sym typeface="Trebuchet MS"/>
              </a:rPr>
              <a:t>Research</a:t>
            </a:r>
            <a:endParaRPr b="1"/>
          </a:p>
        </p:txBody>
      </p:sp>
      <p:sp>
        <p:nvSpPr>
          <p:cNvPr id="202" name="Google Shape;202;p2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p:nvPr/>
        </p:nvSpPr>
        <p:spPr>
          <a:xfrm>
            <a:off x="392875"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128450"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3260650"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a:t>
            </a:r>
            <a:r>
              <a:rPr lang="en-GB"/>
              <a:t> </a:t>
            </a:r>
            <a:r>
              <a:rPr b="1" lang="en-GB">
                <a:solidFill>
                  <a:srgbClr val="EE795B"/>
                </a:solidFill>
              </a:rPr>
              <a:t>Methodology</a:t>
            </a:r>
            <a:endParaRPr b="1">
              <a:solidFill>
                <a:srgbClr val="EE795B"/>
              </a:solidFill>
            </a:endParaRPr>
          </a:p>
        </p:txBody>
      </p:sp>
      <p:sp>
        <p:nvSpPr>
          <p:cNvPr id="211" name="Google Shape;211;p24"/>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12" name="Google Shape;212;p24"/>
          <p:cNvSpPr/>
          <p:nvPr/>
        </p:nvSpPr>
        <p:spPr>
          <a:xfrm>
            <a:off x="392850" y="1574875"/>
            <a:ext cx="25878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3260650" y="1574875"/>
            <a:ext cx="25878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6128425" y="1574875"/>
            <a:ext cx="25878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1279363" y="1983150"/>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4147152" y="1983150"/>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7014941" y="1983150"/>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412525" y="2999700"/>
            <a:ext cx="25485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999999"/>
                </a:solidFill>
              </a:rPr>
              <a:t>Industry Research and</a:t>
            </a:r>
            <a:endParaRPr sz="1100">
              <a:solidFill>
                <a:srgbClr val="999999"/>
              </a:solidFill>
            </a:endParaRPr>
          </a:p>
          <a:p>
            <a:pPr indent="0" lvl="0" marL="0" rtl="0" algn="ctr">
              <a:spcBef>
                <a:spcPts val="0"/>
              </a:spcBef>
              <a:spcAft>
                <a:spcPts val="0"/>
              </a:spcAft>
              <a:buNone/>
            </a:pPr>
            <a:r>
              <a:rPr lang="en-GB" sz="1100">
                <a:solidFill>
                  <a:srgbClr val="999999"/>
                </a:solidFill>
              </a:rPr>
              <a:t>Competitor Analysis </a:t>
            </a:r>
            <a:endParaRPr sz="1100">
              <a:solidFill>
                <a:srgbClr val="999999"/>
              </a:solidFill>
            </a:endParaRPr>
          </a:p>
        </p:txBody>
      </p:sp>
      <p:sp>
        <p:nvSpPr>
          <p:cNvPr id="219" name="Google Shape;219;p24"/>
          <p:cNvSpPr txBox="1"/>
          <p:nvPr/>
        </p:nvSpPr>
        <p:spPr>
          <a:xfrm>
            <a:off x="3278925" y="2999700"/>
            <a:ext cx="25485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999999"/>
                </a:solidFill>
              </a:rPr>
              <a:t>Internal Business Audit and</a:t>
            </a:r>
            <a:endParaRPr sz="1100">
              <a:solidFill>
                <a:srgbClr val="999999"/>
              </a:solidFill>
            </a:endParaRPr>
          </a:p>
          <a:p>
            <a:pPr indent="0" lvl="0" marL="0" rtl="0" algn="ctr">
              <a:spcBef>
                <a:spcPts val="0"/>
              </a:spcBef>
              <a:spcAft>
                <a:spcPts val="0"/>
              </a:spcAft>
              <a:buNone/>
            </a:pPr>
            <a:r>
              <a:rPr lang="en-GB" sz="1100">
                <a:solidFill>
                  <a:srgbClr val="999999"/>
                </a:solidFill>
              </a:rPr>
              <a:t>Social Media Overview</a:t>
            </a:r>
            <a:endParaRPr sz="1100">
              <a:solidFill>
                <a:srgbClr val="999999"/>
              </a:solidFill>
            </a:endParaRPr>
          </a:p>
        </p:txBody>
      </p:sp>
      <p:sp>
        <p:nvSpPr>
          <p:cNvPr id="220" name="Google Shape;220;p24"/>
          <p:cNvSpPr txBox="1"/>
          <p:nvPr/>
        </p:nvSpPr>
        <p:spPr>
          <a:xfrm>
            <a:off x="6152600" y="2999700"/>
            <a:ext cx="2548500" cy="9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999999"/>
                </a:solidFill>
              </a:rPr>
              <a:t>First Person Focus Groups and Phone Interviews</a:t>
            </a:r>
            <a:endParaRPr sz="1100">
              <a:solidFill>
                <a:srgbClr val="999999"/>
              </a:solidFill>
            </a:endParaRPr>
          </a:p>
        </p:txBody>
      </p:sp>
      <p:sp>
        <p:nvSpPr>
          <p:cNvPr id="221" name="Google Shape;221;p24"/>
          <p:cNvSpPr txBox="1"/>
          <p:nvPr/>
        </p:nvSpPr>
        <p:spPr>
          <a:xfrm>
            <a:off x="412525" y="1114850"/>
            <a:ext cx="25485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External</a:t>
            </a:r>
            <a:endParaRPr sz="1850">
              <a:solidFill>
                <a:srgbClr val="566579"/>
              </a:solidFill>
              <a:latin typeface="Trebuchet MS"/>
              <a:ea typeface="Trebuchet MS"/>
              <a:cs typeface="Trebuchet MS"/>
              <a:sym typeface="Trebuchet MS"/>
            </a:endParaRPr>
          </a:p>
        </p:txBody>
      </p:sp>
      <p:sp>
        <p:nvSpPr>
          <p:cNvPr id="222" name="Google Shape;222;p24"/>
          <p:cNvSpPr txBox="1"/>
          <p:nvPr/>
        </p:nvSpPr>
        <p:spPr>
          <a:xfrm>
            <a:off x="3264375" y="1114850"/>
            <a:ext cx="2587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Internal</a:t>
            </a:r>
            <a:endParaRPr sz="1850">
              <a:solidFill>
                <a:srgbClr val="566579"/>
              </a:solidFill>
              <a:latin typeface="Trebuchet MS"/>
              <a:ea typeface="Trebuchet MS"/>
              <a:cs typeface="Trebuchet MS"/>
              <a:sym typeface="Trebuchet MS"/>
            </a:endParaRPr>
          </a:p>
        </p:txBody>
      </p:sp>
      <p:sp>
        <p:nvSpPr>
          <p:cNvPr id="223" name="Google Shape;223;p24"/>
          <p:cNvSpPr txBox="1"/>
          <p:nvPr/>
        </p:nvSpPr>
        <p:spPr>
          <a:xfrm>
            <a:off x="6123500" y="1114850"/>
            <a:ext cx="2587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First Person</a:t>
            </a:r>
            <a:endParaRPr sz="1850">
              <a:solidFill>
                <a:srgbClr val="566579"/>
              </a:solidFill>
              <a:latin typeface="Trebuchet MS"/>
              <a:ea typeface="Trebuchet MS"/>
              <a:cs typeface="Trebuchet MS"/>
              <a:sym typeface="Trebuchet MS"/>
            </a:endParaRPr>
          </a:p>
        </p:txBody>
      </p:sp>
      <p:sp>
        <p:nvSpPr>
          <p:cNvPr id="224" name="Google Shape;224;p24"/>
          <p:cNvSpPr/>
          <p:nvPr/>
        </p:nvSpPr>
        <p:spPr>
          <a:xfrm>
            <a:off x="1485790" y="2265291"/>
            <a:ext cx="402000" cy="2505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225" name="Google Shape;225;p24"/>
          <p:cNvGrpSpPr/>
          <p:nvPr/>
        </p:nvGrpSpPr>
        <p:grpSpPr>
          <a:xfrm>
            <a:off x="4395832" y="2203642"/>
            <a:ext cx="317436" cy="373816"/>
            <a:chOff x="5551488" y="3105150"/>
            <a:chExt cx="2430600" cy="2862300"/>
          </a:xfrm>
        </p:grpSpPr>
        <p:sp>
          <p:nvSpPr>
            <p:cNvPr id="226" name="Google Shape;226;p24"/>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7" name="Google Shape;227;p24"/>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28" name="Google Shape;228;p24"/>
          <p:cNvGrpSpPr/>
          <p:nvPr/>
        </p:nvGrpSpPr>
        <p:grpSpPr>
          <a:xfrm>
            <a:off x="7235484" y="2208727"/>
            <a:ext cx="363855" cy="363633"/>
            <a:chOff x="4667251" y="4117975"/>
            <a:chExt cx="5205362" cy="5202188"/>
          </a:xfrm>
        </p:grpSpPr>
        <p:sp>
          <p:nvSpPr>
            <p:cNvPr id="229" name="Google Shape;229;p24"/>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0" name="Google Shape;230;p24"/>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1" name="Google Shape;231;p24"/>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5"/>
          <p:cNvSpPr/>
          <p:nvPr/>
        </p:nvSpPr>
        <p:spPr>
          <a:xfrm>
            <a:off x="0" y="1727275"/>
            <a:ext cx="91440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392875"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a:t>
            </a:r>
            <a:r>
              <a:rPr lang="en-GB">
                <a:solidFill>
                  <a:srgbClr val="FF9900"/>
                </a:solidFill>
              </a:rPr>
              <a:t> </a:t>
            </a:r>
            <a:r>
              <a:rPr b="1" lang="en-GB">
                <a:solidFill>
                  <a:srgbClr val="EE795B"/>
                </a:solidFill>
              </a:rPr>
              <a:t>Findings</a:t>
            </a:r>
            <a:endParaRPr b="1">
              <a:solidFill>
                <a:srgbClr val="FF9900"/>
              </a:solidFill>
            </a:endParaRPr>
          </a:p>
        </p:txBody>
      </p:sp>
      <p:sp>
        <p:nvSpPr>
          <p:cNvPr id="239" name="Google Shape;239;p2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40" name="Google Shape;240;p25"/>
          <p:cNvSpPr/>
          <p:nvPr/>
        </p:nvSpPr>
        <p:spPr>
          <a:xfrm>
            <a:off x="1279363" y="11729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nvSpPr>
        <p:spPr>
          <a:xfrm>
            <a:off x="412525" y="2148425"/>
            <a:ext cx="2548500" cy="17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999999"/>
                </a:solidFill>
              </a:rPr>
              <a:t>Other organizations out</a:t>
            </a:r>
            <a:endParaRPr b="1" sz="1200">
              <a:solidFill>
                <a:srgbClr val="999999"/>
              </a:solidFill>
            </a:endParaRPr>
          </a:p>
          <a:p>
            <a:pPr indent="0" lvl="0" marL="0" rtl="0" algn="ctr">
              <a:spcBef>
                <a:spcPts val="0"/>
              </a:spcBef>
              <a:spcAft>
                <a:spcPts val="0"/>
              </a:spcAft>
              <a:buNone/>
            </a:pPr>
            <a:r>
              <a:rPr b="1" lang="en-GB" sz="1200">
                <a:solidFill>
                  <a:srgbClr val="999999"/>
                </a:solidFill>
              </a:rPr>
              <a:t>there provide:</a:t>
            </a:r>
            <a:endParaRPr b="1" sz="1200">
              <a:solidFill>
                <a:srgbClr val="999999"/>
              </a:solidFill>
            </a:endParaRPr>
          </a:p>
          <a:p>
            <a:pPr indent="0" lvl="0" marL="0" rtl="0" algn="l">
              <a:spcBef>
                <a:spcPts val="0"/>
              </a:spcBef>
              <a:spcAft>
                <a:spcPts val="0"/>
              </a:spcAft>
              <a:buNone/>
            </a:pPr>
            <a:r>
              <a:t/>
            </a:r>
            <a:endParaRPr sz="1100">
              <a:solidFill>
                <a:srgbClr val="999999"/>
              </a:solidFill>
            </a:endParaRPr>
          </a:p>
          <a:p>
            <a:pPr indent="0" lvl="0" marL="0" rtl="0" algn="ctr">
              <a:spcBef>
                <a:spcPts val="0"/>
              </a:spcBef>
              <a:spcAft>
                <a:spcPts val="0"/>
              </a:spcAft>
              <a:buNone/>
            </a:pPr>
            <a:r>
              <a:rPr lang="en-GB" sz="1000">
                <a:solidFill>
                  <a:srgbClr val="999999"/>
                </a:solidFill>
              </a:rPr>
              <a:t>- </a:t>
            </a:r>
            <a:r>
              <a:rPr lang="en-GB" sz="1000">
                <a:solidFill>
                  <a:srgbClr val="999999"/>
                </a:solidFill>
              </a:rPr>
              <a:t>Access to tools &amp; information online</a:t>
            </a:r>
            <a:endParaRPr sz="1000">
              <a:solidFill>
                <a:srgbClr val="999999"/>
              </a:solidFill>
            </a:endParaRPr>
          </a:p>
          <a:p>
            <a:pPr indent="0" lvl="0" marL="0" rtl="0" algn="ctr">
              <a:spcBef>
                <a:spcPts val="0"/>
              </a:spcBef>
              <a:spcAft>
                <a:spcPts val="0"/>
              </a:spcAft>
              <a:buNone/>
            </a:pPr>
            <a:r>
              <a:rPr lang="en-GB" sz="1000">
                <a:solidFill>
                  <a:srgbClr val="999999"/>
                </a:solidFill>
              </a:rPr>
              <a:t>- Database of company data</a:t>
            </a:r>
            <a:endParaRPr sz="1000">
              <a:solidFill>
                <a:srgbClr val="999999"/>
              </a:solidFill>
            </a:endParaRPr>
          </a:p>
          <a:p>
            <a:pPr indent="0" lvl="0" marL="0" rtl="0" algn="ctr">
              <a:spcBef>
                <a:spcPts val="0"/>
              </a:spcBef>
              <a:spcAft>
                <a:spcPts val="0"/>
              </a:spcAft>
              <a:buNone/>
            </a:pPr>
            <a:r>
              <a:rPr lang="en-GB" sz="1000">
                <a:solidFill>
                  <a:srgbClr val="999999"/>
                </a:solidFill>
              </a:rPr>
              <a:t>- Resources for larger loans</a:t>
            </a:r>
            <a:endParaRPr sz="1000">
              <a:solidFill>
                <a:srgbClr val="999999"/>
              </a:solidFill>
            </a:endParaRPr>
          </a:p>
        </p:txBody>
      </p:sp>
      <p:sp>
        <p:nvSpPr>
          <p:cNvPr id="242" name="Google Shape;242;p25"/>
          <p:cNvSpPr/>
          <p:nvPr/>
        </p:nvSpPr>
        <p:spPr>
          <a:xfrm>
            <a:off x="1485790" y="1455066"/>
            <a:ext cx="402000" cy="2505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43" name="Google Shape;243;p25"/>
          <p:cNvSpPr txBox="1"/>
          <p:nvPr/>
        </p:nvSpPr>
        <p:spPr>
          <a:xfrm>
            <a:off x="422613" y="4300375"/>
            <a:ext cx="25485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External</a:t>
            </a:r>
            <a:endParaRPr sz="1850">
              <a:solidFill>
                <a:srgbClr val="566579"/>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6"/>
          <p:cNvSpPr/>
          <p:nvPr/>
        </p:nvSpPr>
        <p:spPr>
          <a:xfrm>
            <a:off x="0" y="1767225"/>
            <a:ext cx="91440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3260650"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a:t>
            </a:r>
            <a:r>
              <a:rPr lang="en-GB">
                <a:solidFill>
                  <a:srgbClr val="FF9900"/>
                </a:solidFill>
              </a:rPr>
              <a:t> </a:t>
            </a:r>
            <a:r>
              <a:rPr b="1" lang="en-GB">
                <a:solidFill>
                  <a:srgbClr val="EE795B"/>
                </a:solidFill>
              </a:rPr>
              <a:t>Findings</a:t>
            </a:r>
            <a:endParaRPr b="1">
              <a:solidFill>
                <a:srgbClr val="FF9900"/>
              </a:solidFill>
            </a:endParaRPr>
          </a:p>
        </p:txBody>
      </p:sp>
      <p:sp>
        <p:nvSpPr>
          <p:cNvPr id="251" name="Google Shape;251;p2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52" name="Google Shape;252;p26"/>
          <p:cNvSpPr/>
          <p:nvPr/>
        </p:nvSpPr>
        <p:spPr>
          <a:xfrm>
            <a:off x="4147152" y="11729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6"/>
          <p:cNvGrpSpPr/>
          <p:nvPr/>
        </p:nvGrpSpPr>
        <p:grpSpPr>
          <a:xfrm>
            <a:off x="4395832" y="1393417"/>
            <a:ext cx="317436" cy="373816"/>
            <a:chOff x="5551488" y="3105150"/>
            <a:chExt cx="2430600" cy="2862300"/>
          </a:xfrm>
        </p:grpSpPr>
        <p:sp>
          <p:nvSpPr>
            <p:cNvPr id="254" name="Google Shape;254;p26"/>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55" name="Google Shape;255;p26"/>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56" name="Google Shape;256;p26"/>
          <p:cNvSpPr txBox="1"/>
          <p:nvPr/>
        </p:nvSpPr>
        <p:spPr>
          <a:xfrm>
            <a:off x="3270488" y="2148425"/>
            <a:ext cx="2548500" cy="17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999999"/>
                </a:solidFill>
              </a:rPr>
              <a:t>Internally you have:</a:t>
            </a:r>
            <a:endParaRPr b="1" sz="1200">
              <a:solidFill>
                <a:srgbClr val="999999"/>
              </a:solidFill>
            </a:endParaRPr>
          </a:p>
          <a:p>
            <a:pPr indent="0" lvl="0" marL="0" rtl="0" algn="l">
              <a:spcBef>
                <a:spcPts val="0"/>
              </a:spcBef>
              <a:spcAft>
                <a:spcPts val="0"/>
              </a:spcAft>
              <a:buNone/>
            </a:pPr>
            <a:r>
              <a:t/>
            </a:r>
            <a:endParaRPr sz="1100">
              <a:solidFill>
                <a:srgbClr val="999999"/>
              </a:solidFill>
            </a:endParaRPr>
          </a:p>
          <a:p>
            <a:pPr indent="0" lvl="0" marL="0" rtl="0" algn="l">
              <a:spcBef>
                <a:spcPts val="0"/>
              </a:spcBef>
              <a:spcAft>
                <a:spcPts val="0"/>
              </a:spcAft>
              <a:buNone/>
            </a:pPr>
            <a:r>
              <a:t/>
            </a:r>
            <a:endParaRPr sz="1100">
              <a:solidFill>
                <a:srgbClr val="999999"/>
              </a:solidFill>
            </a:endParaRPr>
          </a:p>
          <a:p>
            <a:pPr indent="0" lvl="0" marL="0" rtl="0" algn="ctr">
              <a:spcBef>
                <a:spcPts val="0"/>
              </a:spcBef>
              <a:spcAft>
                <a:spcPts val="0"/>
              </a:spcAft>
              <a:buNone/>
            </a:pPr>
            <a:r>
              <a:rPr lang="en-GB" sz="1000">
                <a:solidFill>
                  <a:srgbClr val="999999"/>
                </a:solidFill>
              </a:rPr>
              <a:t>- Established relationships with your current and previous clients</a:t>
            </a:r>
            <a:endParaRPr sz="1000">
              <a:solidFill>
                <a:srgbClr val="999999"/>
              </a:solidFill>
            </a:endParaRPr>
          </a:p>
          <a:p>
            <a:pPr indent="0" lvl="0" marL="0" rtl="0" algn="ctr">
              <a:spcBef>
                <a:spcPts val="0"/>
              </a:spcBef>
              <a:spcAft>
                <a:spcPts val="0"/>
              </a:spcAft>
              <a:buNone/>
            </a:pPr>
            <a:r>
              <a:rPr lang="en-GB" sz="1000">
                <a:solidFill>
                  <a:srgbClr val="999999"/>
                </a:solidFill>
              </a:rPr>
              <a:t>- Underdeveloped social media presence</a:t>
            </a:r>
            <a:endParaRPr sz="1000">
              <a:solidFill>
                <a:srgbClr val="999999"/>
              </a:solidFill>
            </a:endParaRPr>
          </a:p>
          <a:p>
            <a:pPr indent="0" lvl="0" marL="0" rtl="0" algn="ctr">
              <a:spcBef>
                <a:spcPts val="0"/>
              </a:spcBef>
              <a:spcAft>
                <a:spcPts val="0"/>
              </a:spcAft>
              <a:buNone/>
            </a:pPr>
            <a:r>
              <a:rPr lang="en-GB" sz="1000">
                <a:solidFill>
                  <a:srgbClr val="999999"/>
                </a:solidFill>
              </a:rPr>
              <a:t>- Good rapport in the community</a:t>
            </a:r>
            <a:endParaRPr sz="1000">
              <a:solidFill>
                <a:srgbClr val="999999"/>
              </a:solidFill>
            </a:endParaRPr>
          </a:p>
          <a:p>
            <a:pPr indent="0" lvl="0" marL="0" rtl="0" algn="ctr">
              <a:spcBef>
                <a:spcPts val="0"/>
              </a:spcBef>
              <a:spcAft>
                <a:spcPts val="0"/>
              </a:spcAft>
              <a:buNone/>
            </a:pPr>
            <a:r>
              <a:rPr lang="en-GB" sz="1000">
                <a:solidFill>
                  <a:srgbClr val="999999"/>
                </a:solidFill>
              </a:rPr>
              <a:t>- Minimal bandwidth</a:t>
            </a:r>
            <a:endParaRPr sz="1000">
              <a:solidFill>
                <a:srgbClr val="999999"/>
              </a:solidFill>
            </a:endParaRPr>
          </a:p>
        </p:txBody>
      </p:sp>
      <p:sp>
        <p:nvSpPr>
          <p:cNvPr id="257" name="Google Shape;257;p26"/>
          <p:cNvSpPr txBox="1"/>
          <p:nvPr/>
        </p:nvSpPr>
        <p:spPr>
          <a:xfrm>
            <a:off x="3274463" y="4300375"/>
            <a:ext cx="2587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Internal</a:t>
            </a:r>
            <a:endParaRPr sz="1850">
              <a:solidFill>
                <a:srgbClr val="566579"/>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7"/>
          <p:cNvSpPr/>
          <p:nvPr/>
        </p:nvSpPr>
        <p:spPr>
          <a:xfrm>
            <a:off x="0" y="1717225"/>
            <a:ext cx="9144000" cy="8148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6128450" y="1574875"/>
            <a:ext cx="2587800" cy="2649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a:t>
            </a:r>
            <a:r>
              <a:rPr lang="en-GB">
                <a:solidFill>
                  <a:srgbClr val="FF9900"/>
                </a:solidFill>
              </a:rPr>
              <a:t> </a:t>
            </a:r>
            <a:r>
              <a:rPr b="1" lang="en-GB">
                <a:solidFill>
                  <a:srgbClr val="EE795B"/>
                </a:solidFill>
              </a:rPr>
              <a:t>Findings</a:t>
            </a:r>
            <a:endParaRPr b="1">
              <a:solidFill>
                <a:srgbClr val="FF9900"/>
              </a:solidFill>
            </a:endParaRPr>
          </a:p>
        </p:txBody>
      </p:sp>
      <p:sp>
        <p:nvSpPr>
          <p:cNvPr id="265" name="Google Shape;265;p2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66" name="Google Shape;266;p27"/>
          <p:cNvSpPr/>
          <p:nvPr/>
        </p:nvSpPr>
        <p:spPr>
          <a:xfrm>
            <a:off x="7014941" y="11729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7"/>
          <p:cNvGrpSpPr/>
          <p:nvPr/>
        </p:nvGrpSpPr>
        <p:grpSpPr>
          <a:xfrm>
            <a:off x="7235484" y="1398502"/>
            <a:ext cx="363855" cy="363633"/>
            <a:chOff x="4667251" y="4117975"/>
            <a:chExt cx="5205362" cy="5202188"/>
          </a:xfrm>
        </p:grpSpPr>
        <p:sp>
          <p:nvSpPr>
            <p:cNvPr id="268" name="Google Shape;268;p27"/>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69" name="Google Shape;269;p27"/>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70" name="Google Shape;270;p27"/>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71" name="Google Shape;271;p27"/>
          <p:cNvSpPr txBox="1"/>
          <p:nvPr/>
        </p:nvSpPr>
        <p:spPr>
          <a:xfrm>
            <a:off x="6148063" y="2148425"/>
            <a:ext cx="2548500" cy="17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999999"/>
                </a:solidFill>
              </a:rPr>
              <a:t>What we heard from your clients:</a:t>
            </a:r>
            <a:endParaRPr b="1" sz="1200">
              <a:solidFill>
                <a:srgbClr val="999999"/>
              </a:solidFill>
            </a:endParaRPr>
          </a:p>
          <a:p>
            <a:pPr indent="0" lvl="0" marL="0" rtl="0" algn="l">
              <a:spcBef>
                <a:spcPts val="0"/>
              </a:spcBef>
              <a:spcAft>
                <a:spcPts val="0"/>
              </a:spcAft>
              <a:buNone/>
            </a:pPr>
            <a:r>
              <a:t/>
            </a:r>
            <a:endParaRPr sz="1100">
              <a:solidFill>
                <a:srgbClr val="999999"/>
              </a:solidFill>
            </a:endParaRPr>
          </a:p>
          <a:p>
            <a:pPr indent="0" lvl="0" marL="0" rtl="0" algn="ctr">
              <a:spcBef>
                <a:spcPts val="0"/>
              </a:spcBef>
              <a:spcAft>
                <a:spcPts val="0"/>
              </a:spcAft>
              <a:buNone/>
            </a:pPr>
            <a:r>
              <a:rPr lang="en-GB" sz="1000">
                <a:solidFill>
                  <a:srgbClr val="999999"/>
                </a:solidFill>
              </a:rPr>
              <a:t>- Very positive overall reviews</a:t>
            </a:r>
            <a:endParaRPr sz="1000">
              <a:solidFill>
                <a:srgbClr val="999999"/>
              </a:solidFill>
            </a:endParaRPr>
          </a:p>
          <a:p>
            <a:pPr indent="0" lvl="0" marL="0" rtl="0" algn="ctr">
              <a:spcBef>
                <a:spcPts val="0"/>
              </a:spcBef>
              <a:spcAft>
                <a:spcPts val="0"/>
              </a:spcAft>
              <a:buNone/>
            </a:pPr>
            <a:r>
              <a:rPr lang="en-GB" sz="1000">
                <a:solidFill>
                  <a:srgbClr val="999999"/>
                </a:solidFill>
              </a:rPr>
              <a:t>- Referral was typically from a personal connection or another organization</a:t>
            </a:r>
            <a:endParaRPr sz="1000">
              <a:solidFill>
                <a:srgbClr val="999999"/>
              </a:solidFill>
            </a:endParaRPr>
          </a:p>
          <a:p>
            <a:pPr indent="0" lvl="0" marL="0" rtl="0" algn="ctr">
              <a:spcBef>
                <a:spcPts val="0"/>
              </a:spcBef>
              <a:spcAft>
                <a:spcPts val="0"/>
              </a:spcAft>
              <a:buNone/>
            </a:pPr>
            <a:r>
              <a:rPr lang="en-GB" sz="1000">
                <a:solidFill>
                  <a:srgbClr val="999999"/>
                </a:solidFill>
              </a:rPr>
              <a:t>- Further explanation on course</a:t>
            </a:r>
            <a:endParaRPr sz="1000">
              <a:solidFill>
                <a:srgbClr val="999999"/>
              </a:solidFill>
            </a:endParaRPr>
          </a:p>
          <a:p>
            <a:pPr indent="0" lvl="0" marL="0" rtl="0" algn="ctr">
              <a:spcBef>
                <a:spcPts val="0"/>
              </a:spcBef>
              <a:spcAft>
                <a:spcPts val="0"/>
              </a:spcAft>
              <a:buClr>
                <a:schemeClr val="dk1"/>
              </a:buClr>
              <a:buSzPts val="1100"/>
              <a:buFont typeface="Arial"/>
              <a:buNone/>
            </a:pPr>
            <a:r>
              <a:rPr lang="en-GB" sz="1000">
                <a:solidFill>
                  <a:srgbClr val="999999"/>
                </a:solidFill>
              </a:rPr>
              <a:t>offerings and next steps</a:t>
            </a:r>
            <a:endParaRPr sz="1000">
              <a:solidFill>
                <a:srgbClr val="999999"/>
              </a:solidFill>
            </a:endParaRPr>
          </a:p>
          <a:p>
            <a:pPr indent="0" lvl="0" marL="0" rtl="0" algn="ctr">
              <a:spcBef>
                <a:spcPts val="0"/>
              </a:spcBef>
              <a:spcAft>
                <a:spcPts val="0"/>
              </a:spcAft>
              <a:buNone/>
            </a:pPr>
            <a:r>
              <a:rPr lang="en-GB" sz="1000">
                <a:solidFill>
                  <a:srgbClr val="999999"/>
                </a:solidFill>
              </a:rPr>
              <a:t>- Opportunity for stronger brand </a:t>
            </a:r>
            <a:endParaRPr sz="1000">
              <a:solidFill>
                <a:srgbClr val="999999"/>
              </a:solidFill>
            </a:endParaRPr>
          </a:p>
          <a:p>
            <a:pPr indent="0" lvl="0" marL="0" rtl="0" algn="ctr">
              <a:spcBef>
                <a:spcPts val="0"/>
              </a:spcBef>
              <a:spcAft>
                <a:spcPts val="0"/>
              </a:spcAft>
              <a:buNone/>
            </a:pPr>
            <a:r>
              <a:rPr lang="en-GB" sz="1000">
                <a:solidFill>
                  <a:srgbClr val="999999"/>
                </a:solidFill>
              </a:rPr>
              <a:t>identity and messaging</a:t>
            </a:r>
            <a:endParaRPr sz="1000">
              <a:solidFill>
                <a:srgbClr val="999999"/>
              </a:solidFill>
            </a:endParaRPr>
          </a:p>
        </p:txBody>
      </p:sp>
      <p:sp>
        <p:nvSpPr>
          <p:cNvPr id="272" name="Google Shape;272;p27"/>
          <p:cNvSpPr txBox="1"/>
          <p:nvPr/>
        </p:nvSpPr>
        <p:spPr>
          <a:xfrm>
            <a:off x="6133588" y="4300375"/>
            <a:ext cx="2587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750">
                <a:solidFill>
                  <a:srgbClr val="566579"/>
                </a:solidFill>
                <a:latin typeface="Trebuchet MS"/>
                <a:ea typeface="Trebuchet MS"/>
                <a:cs typeface="Trebuchet MS"/>
                <a:sym typeface="Trebuchet MS"/>
              </a:rPr>
              <a:t>First Person</a:t>
            </a:r>
            <a:endParaRPr sz="1850">
              <a:solidFill>
                <a:srgbClr val="566579"/>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566579"/>
                </a:solidFill>
                <a:latin typeface="Trebuchet MS"/>
                <a:ea typeface="Trebuchet MS"/>
                <a:cs typeface="Trebuchet MS"/>
                <a:sym typeface="Trebuchet MS"/>
              </a:rPr>
              <a:t>The </a:t>
            </a:r>
            <a:r>
              <a:rPr b="1" lang="en-GB">
                <a:solidFill>
                  <a:srgbClr val="EE795B"/>
                </a:solidFill>
                <a:latin typeface="Trebuchet MS"/>
                <a:ea typeface="Trebuchet MS"/>
                <a:cs typeface="Trebuchet MS"/>
                <a:sym typeface="Trebuchet MS"/>
              </a:rPr>
              <a:t>Recommendations</a:t>
            </a:r>
            <a:endParaRPr b="1"/>
          </a:p>
        </p:txBody>
      </p:sp>
      <p:sp>
        <p:nvSpPr>
          <p:cNvPr id="278" name="Google Shape;278;p2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List of</a:t>
            </a:r>
            <a:r>
              <a:rPr lang="en-GB"/>
              <a:t> </a:t>
            </a:r>
            <a:r>
              <a:rPr b="1" lang="en-GB">
                <a:solidFill>
                  <a:srgbClr val="EE795B"/>
                </a:solidFill>
              </a:rPr>
              <a:t>Recommendations</a:t>
            </a:r>
            <a:endParaRPr b="1">
              <a:solidFill>
                <a:srgbClr val="EE795B"/>
              </a:solidFill>
            </a:endParaRPr>
          </a:p>
        </p:txBody>
      </p:sp>
      <p:sp>
        <p:nvSpPr>
          <p:cNvPr id="284" name="Google Shape;284;p2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85" name="Google Shape;285;p29"/>
          <p:cNvSpPr/>
          <p:nvPr/>
        </p:nvSpPr>
        <p:spPr>
          <a:xfrm>
            <a:off x="5297248" y="537053"/>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grpSp>
        <p:nvGrpSpPr>
          <p:cNvPr id="286" name="Google Shape;286;p29"/>
          <p:cNvGrpSpPr/>
          <p:nvPr/>
        </p:nvGrpSpPr>
        <p:grpSpPr>
          <a:xfrm>
            <a:off x="0" y="1306324"/>
            <a:ext cx="5886153" cy="2803022"/>
            <a:chOff x="2904030" y="1475050"/>
            <a:chExt cx="5015895" cy="2388600"/>
          </a:xfrm>
        </p:grpSpPr>
        <p:sp>
          <p:nvSpPr>
            <p:cNvPr id="287" name="Google Shape;287;p29"/>
            <p:cNvSpPr/>
            <p:nvPr/>
          </p:nvSpPr>
          <p:spPr>
            <a:xfrm>
              <a:off x="2904030" y="1475050"/>
              <a:ext cx="1253100" cy="23886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5257613" y="3450946"/>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89" name="Google Shape;289;p29"/>
            <p:cNvSpPr txBox="1"/>
            <p:nvPr/>
          </p:nvSpPr>
          <p:spPr>
            <a:xfrm>
              <a:off x="4377525" y="2291563"/>
              <a:ext cx="3542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Information Guides</a:t>
              </a:r>
              <a:endParaRPr sz="1200">
                <a:solidFill>
                  <a:srgbClr val="999999"/>
                </a:solidFill>
                <a:latin typeface="Pontano Sans"/>
                <a:ea typeface="Pontano Sans"/>
                <a:cs typeface="Pontano Sans"/>
                <a:sym typeface="Pontano Sans"/>
              </a:endParaRPr>
            </a:p>
          </p:txBody>
        </p:sp>
        <p:sp>
          <p:nvSpPr>
            <p:cNvPr id="290" name="Google Shape;290;p29"/>
            <p:cNvSpPr txBox="1"/>
            <p:nvPr/>
          </p:nvSpPr>
          <p:spPr>
            <a:xfrm>
              <a:off x="4377525" y="2778100"/>
              <a:ext cx="3542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Customer Experience Map</a:t>
              </a:r>
              <a:endParaRPr sz="1200">
                <a:solidFill>
                  <a:srgbClr val="999999"/>
                </a:solidFill>
                <a:latin typeface="Pontano Sans"/>
                <a:ea typeface="Pontano Sans"/>
                <a:cs typeface="Pontano Sans"/>
                <a:sym typeface="Pontano Sans"/>
              </a:endParaRPr>
            </a:p>
          </p:txBody>
        </p:sp>
        <p:sp>
          <p:nvSpPr>
            <p:cNvPr id="291" name="Google Shape;291;p29"/>
            <p:cNvSpPr txBox="1"/>
            <p:nvPr/>
          </p:nvSpPr>
          <p:spPr>
            <a:xfrm>
              <a:off x="4377525" y="3322875"/>
              <a:ext cx="3542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Data Collection</a:t>
              </a:r>
              <a:endParaRPr sz="1200">
                <a:solidFill>
                  <a:srgbClr val="999999"/>
                </a:solidFill>
                <a:latin typeface="Pontano Sans"/>
                <a:ea typeface="Pontano Sans"/>
                <a:cs typeface="Pontano Sans"/>
                <a:sym typeface="Pontano Sans"/>
              </a:endParaRPr>
            </a:p>
          </p:txBody>
        </p:sp>
        <p:sp>
          <p:nvSpPr>
            <p:cNvPr id="292" name="Google Shape;292;p29"/>
            <p:cNvSpPr txBox="1"/>
            <p:nvPr/>
          </p:nvSpPr>
          <p:spPr>
            <a:xfrm>
              <a:off x="4377525" y="1743900"/>
              <a:ext cx="3542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Social Media Recommendations</a:t>
              </a:r>
              <a:endParaRPr sz="1200">
                <a:solidFill>
                  <a:srgbClr val="999999"/>
                </a:solidFill>
                <a:latin typeface="Pontano Sans"/>
                <a:ea typeface="Pontano Sans"/>
                <a:cs typeface="Pontano Sans"/>
                <a:sym typeface="Pontano Sans"/>
              </a:endParaRPr>
            </a:p>
          </p:txBody>
        </p:sp>
        <p:sp>
          <p:nvSpPr>
            <p:cNvPr id="293" name="Google Shape;293;p29"/>
            <p:cNvSpPr/>
            <p:nvPr/>
          </p:nvSpPr>
          <p:spPr>
            <a:xfrm>
              <a:off x="3943244" y="1717917"/>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945225" y="2258950"/>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943350" y="2778088"/>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3945225" y="3297225"/>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9"/>
          <p:cNvSpPr/>
          <p:nvPr/>
        </p:nvSpPr>
        <p:spPr>
          <a:xfrm>
            <a:off x="1316220" y="2364814"/>
            <a:ext cx="252900" cy="204900"/>
          </a:xfrm>
          <a:custGeom>
            <a:rect b="b" l="l" r="r" t="t"/>
            <a:pathLst>
              <a:path extrusionOk="0" h="120000" w="12000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9"/>
          <p:cNvSpPr/>
          <p:nvPr/>
        </p:nvSpPr>
        <p:spPr>
          <a:xfrm>
            <a:off x="1316218" y="3544519"/>
            <a:ext cx="252900" cy="252900"/>
          </a:xfrm>
          <a:custGeom>
            <a:rect b="b" l="l" r="r" t="t"/>
            <a:pathLst>
              <a:path extrusionOk="0" h="120000" w="12000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9"/>
          <p:cNvSpPr/>
          <p:nvPr/>
        </p:nvSpPr>
        <p:spPr>
          <a:xfrm>
            <a:off x="1286999" y="2901332"/>
            <a:ext cx="311100" cy="3117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9"/>
          <p:cNvSpPr/>
          <p:nvPr/>
        </p:nvSpPr>
        <p:spPr>
          <a:xfrm>
            <a:off x="1302892" y="1678466"/>
            <a:ext cx="279300" cy="2718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795B"/>
        </a:solidFill>
      </p:bgPr>
    </p:bg>
    <p:spTree>
      <p:nvGrpSpPr>
        <p:cNvPr id="304" name="Shape 304"/>
        <p:cNvGrpSpPr/>
        <p:nvPr/>
      </p:nvGrpSpPr>
      <p:grpSpPr>
        <a:xfrm>
          <a:off x="0" y="0"/>
          <a:ext cx="0" cy="0"/>
          <a:chOff x="0" y="0"/>
          <a:chExt cx="0" cy="0"/>
        </a:xfrm>
      </p:grpSpPr>
      <p:sp>
        <p:nvSpPr>
          <p:cNvPr id="305" name="Google Shape;305;p30"/>
          <p:cNvSpPr/>
          <p:nvPr/>
        </p:nvSpPr>
        <p:spPr>
          <a:xfrm>
            <a:off x="960325" y="1134925"/>
            <a:ext cx="87300" cy="13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960325" y="1342275"/>
            <a:ext cx="87300" cy="291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960325" y="1673300"/>
            <a:ext cx="87300" cy="291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017875" y="603825"/>
            <a:ext cx="2429400" cy="3219600"/>
          </a:xfrm>
          <a:prstGeom prst="round2SameRect">
            <a:avLst>
              <a:gd fmla="val 14427" name="adj1"/>
              <a:gd fmla="val 0" name="adj2"/>
            </a:avLst>
          </a:pr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0" y="3781775"/>
            <a:ext cx="9144000" cy="136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txBox="1"/>
          <p:nvPr/>
        </p:nvSpPr>
        <p:spPr>
          <a:xfrm>
            <a:off x="311700" y="4291463"/>
            <a:ext cx="85206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200">
                <a:solidFill>
                  <a:srgbClr val="566579"/>
                </a:solidFill>
                <a:latin typeface="Trebuchet MS"/>
                <a:ea typeface="Trebuchet MS"/>
                <a:cs typeface="Trebuchet MS"/>
                <a:sym typeface="Trebuchet MS"/>
              </a:rPr>
              <a:t>Social Media</a:t>
            </a:r>
            <a:r>
              <a:rPr lang="en-GB" sz="2200">
                <a:solidFill>
                  <a:srgbClr val="566579"/>
                </a:solidFill>
                <a:latin typeface="Trebuchet MS"/>
                <a:ea typeface="Trebuchet MS"/>
                <a:cs typeface="Trebuchet MS"/>
                <a:sym typeface="Trebuchet MS"/>
              </a:rPr>
              <a:t> </a:t>
            </a:r>
            <a:r>
              <a:rPr b="1" lang="en-GB" sz="2200">
                <a:solidFill>
                  <a:srgbClr val="EE795B"/>
                </a:solidFill>
                <a:latin typeface="Trebuchet MS"/>
                <a:ea typeface="Trebuchet MS"/>
                <a:cs typeface="Trebuchet MS"/>
                <a:sym typeface="Trebuchet MS"/>
              </a:rPr>
              <a:t>Recommendations</a:t>
            </a:r>
            <a:endParaRPr b="1" sz="2200">
              <a:solidFill>
                <a:srgbClr val="EE795B"/>
              </a:solidFill>
              <a:latin typeface="Trebuchet MS"/>
              <a:ea typeface="Trebuchet MS"/>
              <a:cs typeface="Trebuchet MS"/>
              <a:sym typeface="Trebuchet MS"/>
            </a:endParaRPr>
          </a:p>
        </p:txBody>
      </p:sp>
      <p:sp>
        <p:nvSpPr>
          <p:cNvPr id="311" name="Google Shape;311;p30"/>
          <p:cNvSpPr txBox="1"/>
          <p:nvPr/>
        </p:nvSpPr>
        <p:spPr>
          <a:xfrm>
            <a:off x="3768125" y="873000"/>
            <a:ext cx="38382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450">
                <a:solidFill>
                  <a:srgbClr val="FFFFFF"/>
                </a:solidFill>
                <a:latin typeface="Trebuchet MS"/>
                <a:ea typeface="Trebuchet MS"/>
                <a:cs typeface="Trebuchet MS"/>
                <a:sym typeface="Trebuchet MS"/>
              </a:rPr>
              <a:t>Facebook</a:t>
            </a:r>
            <a:endParaRPr b="1" sz="3450">
              <a:solidFill>
                <a:srgbClr val="FFFFFF"/>
              </a:solidFill>
              <a:latin typeface="Trebuchet MS"/>
              <a:ea typeface="Trebuchet MS"/>
              <a:cs typeface="Trebuchet MS"/>
              <a:sym typeface="Trebuchet MS"/>
            </a:endParaRPr>
          </a:p>
        </p:txBody>
      </p:sp>
      <p:sp>
        <p:nvSpPr>
          <p:cNvPr id="312" name="Google Shape;312;p30"/>
          <p:cNvSpPr txBox="1"/>
          <p:nvPr/>
        </p:nvSpPr>
        <p:spPr>
          <a:xfrm>
            <a:off x="3768125" y="1799475"/>
            <a:ext cx="2579700" cy="159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rgbClr val="FFFFFF"/>
                </a:solidFill>
              </a:rPr>
              <a:t>High quality image consistent with brand style</a:t>
            </a:r>
            <a:endParaRPr sz="9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a:p>
            <a:pPr indent="0" lvl="0" marL="0" rtl="0" algn="l">
              <a:lnSpc>
                <a:spcPct val="100000"/>
              </a:lnSpc>
              <a:spcBef>
                <a:spcPts val="0"/>
              </a:spcBef>
              <a:spcAft>
                <a:spcPts val="0"/>
              </a:spcAft>
              <a:buNone/>
            </a:pPr>
            <a:r>
              <a:rPr lang="en-GB" sz="900">
                <a:solidFill>
                  <a:srgbClr val="FFFFFF"/>
                </a:solidFill>
              </a:rPr>
              <a:t>Brief, concise description</a:t>
            </a:r>
            <a:endParaRPr sz="9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a:p>
            <a:pPr indent="0" lvl="0" marL="0" rtl="0" algn="l">
              <a:lnSpc>
                <a:spcPct val="100000"/>
              </a:lnSpc>
              <a:spcBef>
                <a:spcPts val="0"/>
              </a:spcBef>
              <a:spcAft>
                <a:spcPts val="0"/>
              </a:spcAft>
              <a:buNone/>
            </a:pPr>
            <a:r>
              <a:rPr lang="en-GB" sz="900">
                <a:solidFill>
                  <a:srgbClr val="FFFFFF"/>
                </a:solidFill>
              </a:rPr>
              <a:t>Consistent BGW branding</a:t>
            </a:r>
            <a:endParaRPr sz="9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a:p>
            <a:pPr indent="0" lvl="0" marL="0" rtl="0" algn="l">
              <a:lnSpc>
                <a:spcPct val="100000"/>
              </a:lnSpc>
              <a:spcBef>
                <a:spcPts val="0"/>
              </a:spcBef>
              <a:spcAft>
                <a:spcPts val="0"/>
              </a:spcAft>
              <a:buNone/>
            </a:pPr>
            <a:r>
              <a:rPr lang="en-GB" sz="900">
                <a:solidFill>
                  <a:srgbClr val="FFFFFF"/>
                </a:solidFill>
              </a:rPr>
              <a:t>Use emojis </a:t>
            </a:r>
            <a:endParaRPr sz="9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a:p>
            <a:pPr indent="0" lvl="0" marL="0" rtl="0" algn="l">
              <a:lnSpc>
                <a:spcPct val="100000"/>
              </a:lnSpc>
              <a:spcBef>
                <a:spcPts val="0"/>
              </a:spcBef>
              <a:spcAft>
                <a:spcPts val="0"/>
              </a:spcAft>
              <a:buNone/>
            </a:pPr>
            <a:r>
              <a:rPr lang="en-GB" sz="900">
                <a:solidFill>
                  <a:srgbClr val="FFFFFF"/>
                </a:solidFill>
              </a:rPr>
              <a:t>Post 1x day</a:t>
            </a:r>
            <a:endParaRPr sz="9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p:txBody>
      </p:sp>
      <p:grpSp>
        <p:nvGrpSpPr>
          <p:cNvPr id="313" name="Google Shape;313;p30"/>
          <p:cNvGrpSpPr/>
          <p:nvPr/>
        </p:nvGrpSpPr>
        <p:grpSpPr>
          <a:xfrm>
            <a:off x="1769375" y="731150"/>
            <a:ext cx="665700" cy="43825"/>
            <a:chOff x="1764225" y="774800"/>
            <a:chExt cx="665700" cy="43825"/>
          </a:xfrm>
        </p:grpSpPr>
        <p:sp>
          <p:nvSpPr>
            <p:cNvPr id="314" name="Google Shape;314;p30"/>
            <p:cNvSpPr/>
            <p:nvPr/>
          </p:nvSpPr>
          <p:spPr>
            <a:xfrm>
              <a:off x="1764225" y="774800"/>
              <a:ext cx="43800" cy="43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1851525" y="778425"/>
              <a:ext cx="578400" cy="402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0"/>
          <p:cNvSpPr/>
          <p:nvPr/>
        </p:nvSpPr>
        <p:spPr>
          <a:xfrm>
            <a:off x="1087604" y="905370"/>
            <a:ext cx="2289900" cy="2876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pic>
        <p:nvPicPr>
          <p:cNvPr id="318" name="Google Shape;318;p30"/>
          <p:cNvPicPr preferRelativeResize="0"/>
          <p:nvPr/>
        </p:nvPicPr>
        <p:blipFill rotWithShape="1">
          <a:blip r:embed="rId3">
            <a:alphaModFix/>
          </a:blip>
          <a:srcRect b="13770" l="0" r="0" t="0"/>
          <a:stretch/>
        </p:blipFill>
        <p:spPr>
          <a:xfrm>
            <a:off x="1087600" y="905726"/>
            <a:ext cx="2289900" cy="2917699"/>
          </a:xfrm>
          <a:prstGeom prst="rect">
            <a:avLst/>
          </a:prstGeom>
          <a:noFill/>
          <a:ln>
            <a:noFill/>
          </a:ln>
        </p:spPr>
      </p:pic>
      <p:sp>
        <p:nvSpPr>
          <p:cNvPr id="319" name="Google Shape;319;p30"/>
          <p:cNvSpPr txBox="1"/>
          <p:nvPr/>
        </p:nvSpPr>
        <p:spPr>
          <a:xfrm>
            <a:off x="6347825" y="1799475"/>
            <a:ext cx="2579700" cy="15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rPr>
              <a:t>Add Facebook Analytics </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None/>
            </a:pPr>
            <a:r>
              <a:rPr lang="en-GB" sz="900">
                <a:solidFill>
                  <a:srgbClr val="FFFFFF"/>
                </a:solidFill>
              </a:rPr>
              <a:t>Track user interaction</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GB" sz="900">
                <a:solidFill>
                  <a:srgbClr val="FFFFFF"/>
                </a:solidFill>
              </a:rPr>
              <a:t>Best time, best day, favored content</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GB" sz="900">
                <a:solidFill>
                  <a:srgbClr val="FFFFFF"/>
                </a:solidFill>
              </a:rPr>
              <a:t>Can see likes, # of potential friends of fans, weekly reach, actively talking about page, user engagement with post </a:t>
            </a:r>
            <a:endParaRPr sz="9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pic>
        <p:nvPicPr>
          <p:cNvPr id="325" name="Google Shape;325;p31"/>
          <p:cNvPicPr preferRelativeResize="0"/>
          <p:nvPr/>
        </p:nvPicPr>
        <p:blipFill>
          <a:blip r:embed="rId3">
            <a:alphaModFix/>
          </a:blip>
          <a:stretch>
            <a:fillRect/>
          </a:stretch>
        </p:blipFill>
        <p:spPr>
          <a:xfrm>
            <a:off x="4287925" y="0"/>
            <a:ext cx="3949761" cy="5143499"/>
          </a:xfrm>
          <a:prstGeom prst="rect">
            <a:avLst/>
          </a:prstGeom>
          <a:noFill/>
          <a:ln>
            <a:noFill/>
          </a:ln>
        </p:spPr>
      </p:pic>
      <p:sp>
        <p:nvSpPr>
          <p:cNvPr id="326" name="Google Shape;326;p31"/>
          <p:cNvSpPr txBox="1"/>
          <p:nvPr/>
        </p:nvSpPr>
        <p:spPr>
          <a:xfrm>
            <a:off x="526900" y="702525"/>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566579"/>
                </a:solidFill>
                <a:latin typeface="Trebuchet MS"/>
                <a:ea typeface="Trebuchet MS"/>
                <a:cs typeface="Trebuchet MS"/>
                <a:sym typeface="Trebuchet MS"/>
              </a:rPr>
              <a:t>Example </a:t>
            </a:r>
            <a:r>
              <a:rPr b="1" lang="en-GB" sz="3600">
                <a:solidFill>
                  <a:srgbClr val="EE795B"/>
                </a:solidFill>
                <a:latin typeface="Trebuchet MS"/>
                <a:ea typeface="Trebuchet MS"/>
                <a:cs typeface="Trebuchet MS"/>
                <a:sym typeface="Trebuchet MS"/>
              </a:rPr>
              <a:t>Facebook Post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a:t>
            </a:r>
            <a:r>
              <a:rPr lang="en-GB">
                <a:solidFill>
                  <a:srgbClr val="566579"/>
                </a:solidFill>
                <a:latin typeface="Trebuchet MS"/>
                <a:ea typeface="Trebuchet MS"/>
                <a:cs typeface="Trebuchet MS"/>
                <a:sym typeface="Trebuchet MS"/>
              </a:rPr>
              <a:t> </a:t>
            </a:r>
            <a:r>
              <a:rPr b="1" lang="en-GB">
                <a:solidFill>
                  <a:srgbClr val="EE795B"/>
                </a:solidFill>
              </a:rPr>
              <a:t>Guides</a:t>
            </a:r>
            <a:endParaRPr b="1">
              <a:solidFill>
                <a:srgbClr val="EE795B"/>
              </a:solidFill>
              <a:latin typeface="Trebuchet MS"/>
              <a:ea typeface="Trebuchet MS"/>
              <a:cs typeface="Trebuchet MS"/>
              <a:sym typeface="Trebuchet MS"/>
            </a:endParaRPr>
          </a:p>
        </p:txBody>
      </p:sp>
      <p:sp>
        <p:nvSpPr>
          <p:cNvPr id="332" name="Google Shape;332;p3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33" name="Google Shape;333;p32"/>
          <p:cNvPicPr preferRelativeResize="0"/>
          <p:nvPr/>
        </p:nvPicPr>
        <p:blipFill>
          <a:blip r:embed="rId3">
            <a:alphaModFix/>
          </a:blip>
          <a:stretch>
            <a:fillRect/>
          </a:stretch>
        </p:blipFill>
        <p:spPr>
          <a:xfrm>
            <a:off x="5699662" y="6725"/>
            <a:ext cx="3857626" cy="5143501"/>
          </a:xfrm>
          <a:prstGeom prst="rect">
            <a:avLst/>
          </a:prstGeom>
          <a:noFill/>
          <a:ln>
            <a:noFill/>
          </a:ln>
        </p:spPr>
      </p:pic>
      <p:pic>
        <p:nvPicPr>
          <p:cNvPr id="334" name="Google Shape;334;p32"/>
          <p:cNvPicPr preferRelativeResize="0"/>
          <p:nvPr/>
        </p:nvPicPr>
        <p:blipFill>
          <a:blip r:embed="rId4">
            <a:alphaModFix/>
          </a:blip>
          <a:stretch>
            <a:fillRect/>
          </a:stretch>
        </p:blipFill>
        <p:spPr>
          <a:xfrm>
            <a:off x="2601025" y="137500"/>
            <a:ext cx="3857626" cy="5143501"/>
          </a:xfrm>
          <a:prstGeom prst="rect">
            <a:avLst/>
          </a:prstGeom>
          <a:noFill/>
          <a:ln>
            <a:noFill/>
          </a:ln>
        </p:spPr>
      </p:pic>
      <p:pic>
        <p:nvPicPr>
          <p:cNvPr id="335" name="Google Shape;335;p32"/>
          <p:cNvPicPr preferRelativeResize="0"/>
          <p:nvPr/>
        </p:nvPicPr>
        <p:blipFill>
          <a:blip r:embed="rId5">
            <a:alphaModFix/>
          </a:blip>
          <a:stretch>
            <a:fillRect/>
          </a:stretch>
        </p:blipFill>
        <p:spPr>
          <a:xfrm>
            <a:off x="-284762" y="63725"/>
            <a:ext cx="385762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p:nvPr/>
        </p:nvSpPr>
        <p:spPr>
          <a:xfrm>
            <a:off x="477830" y="1565775"/>
            <a:ext cx="1832100" cy="1875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t> </a:t>
            </a:r>
            <a:r>
              <a:rPr b="1" lang="en-GB">
                <a:solidFill>
                  <a:srgbClr val="EE795B"/>
                </a:solidFill>
              </a:rPr>
              <a:t>Team</a:t>
            </a:r>
            <a:endParaRPr b="1">
              <a:solidFill>
                <a:srgbClr val="EE795B"/>
              </a:solidFill>
            </a:endParaRPr>
          </a:p>
        </p:txBody>
      </p:sp>
      <p:sp>
        <p:nvSpPr>
          <p:cNvPr id="77" name="Google Shape;77;p1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8" name="Google Shape;78;p15"/>
          <p:cNvSpPr/>
          <p:nvPr/>
        </p:nvSpPr>
        <p:spPr>
          <a:xfrm>
            <a:off x="477813" y="3222078"/>
            <a:ext cx="1832100" cy="2190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2596580" y="1565775"/>
            <a:ext cx="1832100" cy="1875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2596563" y="3222078"/>
            <a:ext cx="1832100" cy="2190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4715330" y="1565775"/>
            <a:ext cx="1832100" cy="1875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715313" y="3222078"/>
            <a:ext cx="1832100" cy="2190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834080" y="1565775"/>
            <a:ext cx="1832100" cy="1875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834063" y="3222078"/>
            <a:ext cx="1832100" cy="219000"/>
          </a:xfrm>
          <a:prstGeom prst="rect">
            <a:avLst/>
          </a:prstGeom>
          <a:solidFill>
            <a:srgbClr val="566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p:cNvPicPr preferRelativeResize="0"/>
          <p:nvPr/>
        </p:nvPicPr>
        <p:blipFill rotWithShape="1">
          <a:blip r:embed="rId3">
            <a:alphaModFix/>
          </a:blip>
          <a:srcRect b="9937" l="3296" r="3306" t="5631"/>
          <a:stretch/>
        </p:blipFill>
        <p:spPr>
          <a:xfrm>
            <a:off x="477825" y="1565775"/>
            <a:ext cx="1832100" cy="1656300"/>
          </a:xfrm>
          <a:prstGeom prst="rect">
            <a:avLst/>
          </a:prstGeom>
          <a:noFill/>
          <a:ln>
            <a:noFill/>
          </a:ln>
        </p:spPr>
      </p:pic>
      <p:pic>
        <p:nvPicPr>
          <p:cNvPr id="86" name="Google Shape;86;p15"/>
          <p:cNvPicPr preferRelativeResize="0"/>
          <p:nvPr/>
        </p:nvPicPr>
        <p:blipFill rotWithShape="1">
          <a:blip r:embed="rId4">
            <a:alphaModFix/>
          </a:blip>
          <a:srcRect b="21479" l="1380" r="0" t="19084"/>
          <a:stretch/>
        </p:blipFill>
        <p:spPr>
          <a:xfrm>
            <a:off x="2596575" y="1565775"/>
            <a:ext cx="1832099" cy="1656300"/>
          </a:xfrm>
          <a:prstGeom prst="rect">
            <a:avLst/>
          </a:prstGeom>
          <a:noFill/>
          <a:ln>
            <a:noFill/>
          </a:ln>
        </p:spPr>
      </p:pic>
      <p:pic>
        <p:nvPicPr>
          <p:cNvPr id="87" name="Google Shape;87;p15"/>
          <p:cNvPicPr preferRelativeResize="0"/>
          <p:nvPr/>
        </p:nvPicPr>
        <p:blipFill rotWithShape="1">
          <a:blip r:embed="rId5">
            <a:alphaModFix/>
          </a:blip>
          <a:srcRect b="30685" l="0" r="0" t="8993"/>
          <a:stretch/>
        </p:blipFill>
        <p:spPr>
          <a:xfrm>
            <a:off x="4715325" y="1565775"/>
            <a:ext cx="1832099" cy="1656299"/>
          </a:xfrm>
          <a:prstGeom prst="rect">
            <a:avLst/>
          </a:prstGeom>
          <a:noFill/>
          <a:ln>
            <a:noFill/>
          </a:ln>
        </p:spPr>
      </p:pic>
      <p:pic>
        <p:nvPicPr>
          <p:cNvPr id="88" name="Google Shape;88;p15"/>
          <p:cNvPicPr preferRelativeResize="0"/>
          <p:nvPr/>
        </p:nvPicPr>
        <p:blipFill rotWithShape="1">
          <a:blip r:embed="rId6">
            <a:alphaModFix/>
          </a:blip>
          <a:srcRect b="34840" l="26096" r="2347" t="472"/>
          <a:stretch/>
        </p:blipFill>
        <p:spPr>
          <a:xfrm>
            <a:off x="6834075" y="1565775"/>
            <a:ext cx="1832100" cy="1656300"/>
          </a:xfrm>
          <a:prstGeom prst="rect">
            <a:avLst/>
          </a:prstGeom>
          <a:noFill/>
          <a:ln>
            <a:noFill/>
          </a:ln>
        </p:spPr>
      </p:pic>
      <p:sp>
        <p:nvSpPr>
          <p:cNvPr id="89" name="Google Shape;89;p15"/>
          <p:cNvSpPr txBox="1"/>
          <p:nvPr/>
        </p:nvSpPr>
        <p:spPr>
          <a:xfrm>
            <a:off x="402625" y="3615025"/>
            <a:ext cx="1982400" cy="7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999999"/>
                </a:solidFill>
              </a:rPr>
              <a:t>Adria Domine</a:t>
            </a:r>
            <a:endParaRPr sz="1200">
              <a:solidFill>
                <a:srgbClr val="999999"/>
              </a:solidFill>
            </a:endParaRPr>
          </a:p>
          <a:p>
            <a:pPr indent="0" lvl="0" marL="0" rtl="0" algn="ctr">
              <a:spcBef>
                <a:spcPts val="0"/>
              </a:spcBef>
              <a:spcAft>
                <a:spcPts val="0"/>
              </a:spcAft>
              <a:buNone/>
            </a:pPr>
            <a:r>
              <a:rPr lang="en-GB" sz="1000">
                <a:solidFill>
                  <a:srgbClr val="999999"/>
                </a:solidFill>
              </a:rPr>
              <a:t>Entrepreneurial Studies, 2019</a:t>
            </a:r>
            <a:endParaRPr sz="1000">
              <a:solidFill>
                <a:srgbClr val="999999"/>
              </a:solidFill>
            </a:endParaRPr>
          </a:p>
          <a:p>
            <a:pPr indent="0" lvl="0" marL="0" rtl="0" algn="ctr">
              <a:spcBef>
                <a:spcPts val="0"/>
              </a:spcBef>
              <a:spcAft>
                <a:spcPts val="0"/>
              </a:spcAft>
              <a:buNone/>
            </a:pPr>
            <a:r>
              <a:rPr lang="en-GB" sz="1000">
                <a:solidFill>
                  <a:srgbClr val="999999"/>
                </a:solidFill>
              </a:rPr>
              <a:t>Research &amp; Development</a:t>
            </a:r>
            <a:endParaRPr sz="1000">
              <a:solidFill>
                <a:srgbClr val="999999"/>
              </a:solidFill>
            </a:endParaRPr>
          </a:p>
        </p:txBody>
      </p:sp>
      <p:sp>
        <p:nvSpPr>
          <p:cNvPr id="90" name="Google Shape;90;p15"/>
          <p:cNvSpPr txBox="1"/>
          <p:nvPr/>
        </p:nvSpPr>
        <p:spPr>
          <a:xfrm>
            <a:off x="2521425" y="3615025"/>
            <a:ext cx="1982400" cy="7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999999"/>
                </a:solidFill>
              </a:rPr>
              <a:t>Audrey De Ridder</a:t>
            </a:r>
            <a:endParaRPr sz="1200">
              <a:solidFill>
                <a:srgbClr val="999999"/>
              </a:solidFill>
            </a:endParaRPr>
          </a:p>
          <a:p>
            <a:pPr indent="0" lvl="0" marL="0" rtl="0" algn="ctr">
              <a:spcBef>
                <a:spcPts val="0"/>
              </a:spcBef>
              <a:spcAft>
                <a:spcPts val="0"/>
              </a:spcAft>
              <a:buNone/>
            </a:pPr>
            <a:r>
              <a:rPr lang="en-GB" sz="1000">
                <a:solidFill>
                  <a:srgbClr val="999999"/>
                </a:solidFill>
              </a:rPr>
              <a:t>Entrepreneurial Studies, 2019</a:t>
            </a:r>
            <a:endParaRPr sz="1000">
              <a:solidFill>
                <a:srgbClr val="999999"/>
              </a:solidFill>
            </a:endParaRPr>
          </a:p>
          <a:p>
            <a:pPr indent="0" lvl="0" marL="0" rtl="0" algn="ctr">
              <a:spcBef>
                <a:spcPts val="0"/>
              </a:spcBef>
              <a:spcAft>
                <a:spcPts val="0"/>
              </a:spcAft>
              <a:buNone/>
            </a:pPr>
            <a:r>
              <a:rPr lang="en-GB" sz="1000">
                <a:solidFill>
                  <a:srgbClr val="999999"/>
                </a:solidFill>
              </a:rPr>
              <a:t>Research &amp; Development</a:t>
            </a:r>
            <a:endParaRPr sz="1000">
              <a:solidFill>
                <a:srgbClr val="999999"/>
              </a:solidFill>
            </a:endParaRPr>
          </a:p>
        </p:txBody>
      </p:sp>
      <p:sp>
        <p:nvSpPr>
          <p:cNvPr id="91" name="Google Shape;91;p15"/>
          <p:cNvSpPr txBox="1"/>
          <p:nvPr/>
        </p:nvSpPr>
        <p:spPr>
          <a:xfrm>
            <a:off x="4640225" y="3615025"/>
            <a:ext cx="1982400" cy="7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999999"/>
                </a:solidFill>
              </a:rPr>
              <a:t>Rebecca Albert</a:t>
            </a:r>
            <a:endParaRPr sz="1200">
              <a:solidFill>
                <a:srgbClr val="999999"/>
              </a:solidFill>
            </a:endParaRPr>
          </a:p>
          <a:p>
            <a:pPr indent="0" lvl="0" marL="0" rtl="0" algn="ctr">
              <a:spcBef>
                <a:spcPts val="0"/>
              </a:spcBef>
              <a:spcAft>
                <a:spcPts val="0"/>
              </a:spcAft>
              <a:buNone/>
            </a:pPr>
            <a:r>
              <a:rPr lang="en-GB" sz="1000">
                <a:solidFill>
                  <a:srgbClr val="999999"/>
                </a:solidFill>
              </a:rPr>
              <a:t>Entrepreneurial Studies, 2019</a:t>
            </a:r>
            <a:endParaRPr sz="1000">
              <a:solidFill>
                <a:srgbClr val="999999"/>
              </a:solidFill>
            </a:endParaRPr>
          </a:p>
          <a:p>
            <a:pPr indent="0" lvl="0" marL="0" rtl="0" algn="ctr">
              <a:spcBef>
                <a:spcPts val="0"/>
              </a:spcBef>
              <a:spcAft>
                <a:spcPts val="0"/>
              </a:spcAft>
              <a:buNone/>
            </a:pPr>
            <a:r>
              <a:rPr lang="en-GB" sz="1000">
                <a:solidFill>
                  <a:srgbClr val="999999"/>
                </a:solidFill>
              </a:rPr>
              <a:t>Project Manager</a:t>
            </a:r>
            <a:endParaRPr sz="1000">
              <a:solidFill>
                <a:srgbClr val="999999"/>
              </a:solidFill>
            </a:endParaRPr>
          </a:p>
        </p:txBody>
      </p:sp>
      <p:sp>
        <p:nvSpPr>
          <p:cNvPr id="92" name="Google Shape;92;p15"/>
          <p:cNvSpPr txBox="1"/>
          <p:nvPr/>
        </p:nvSpPr>
        <p:spPr>
          <a:xfrm>
            <a:off x="6759025" y="3615025"/>
            <a:ext cx="1982400" cy="7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999999"/>
                </a:solidFill>
              </a:rPr>
              <a:t>Zoe Blyss</a:t>
            </a:r>
            <a:endParaRPr sz="1200">
              <a:solidFill>
                <a:srgbClr val="999999"/>
              </a:solidFill>
            </a:endParaRPr>
          </a:p>
          <a:p>
            <a:pPr indent="0" lvl="0" marL="0" rtl="0" algn="ctr">
              <a:spcBef>
                <a:spcPts val="0"/>
              </a:spcBef>
              <a:spcAft>
                <a:spcPts val="0"/>
              </a:spcAft>
              <a:buNone/>
            </a:pPr>
            <a:r>
              <a:rPr lang="en-GB" sz="1000">
                <a:solidFill>
                  <a:srgbClr val="999999"/>
                </a:solidFill>
              </a:rPr>
              <a:t>Entrepreneurial Studies, 2019</a:t>
            </a:r>
            <a:endParaRPr sz="1000">
              <a:solidFill>
                <a:srgbClr val="999999"/>
              </a:solidFill>
            </a:endParaRPr>
          </a:p>
          <a:p>
            <a:pPr indent="0" lvl="0" marL="0" rtl="0" algn="ctr">
              <a:spcBef>
                <a:spcPts val="0"/>
              </a:spcBef>
              <a:spcAft>
                <a:spcPts val="0"/>
              </a:spcAft>
              <a:buNone/>
            </a:pPr>
            <a:r>
              <a:rPr lang="en-GB" sz="1000">
                <a:solidFill>
                  <a:srgbClr val="999999"/>
                </a:solidFill>
              </a:rPr>
              <a:t>Scrum Master, Outreach</a:t>
            </a:r>
            <a:endParaRPr sz="10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ustomer</a:t>
            </a:r>
            <a:r>
              <a:rPr lang="en-GB">
                <a:solidFill>
                  <a:srgbClr val="566579"/>
                </a:solidFill>
                <a:latin typeface="Trebuchet MS"/>
                <a:ea typeface="Trebuchet MS"/>
                <a:cs typeface="Trebuchet MS"/>
                <a:sym typeface="Trebuchet MS"/>
              </a:rPr>
              <a:t> </a:t>
            </a:r>
            <a:r>
              <a:rPr b="1" lang="en-GB">
                <a:solidFill>
                  <a:srgbClr val="EE795B"/>
                </a:solidFill>
              </a:rPr>
              <a:t>Experience </a:t>
            </a:r>
            <a:r>
              <a:rPr lang="en-GB"/>
              <a:t>Map</a:t>
            </a:r>
            <a:endParaRPr b="1">
              <a:solidFill>
                <a:srgbClr val="EE795B"/>
              </a:solidFill>
              <a:latin typeface="Trebuchet MS"/>
              <a:ea typeface="Trebuchet MS"/>
              <a:cs typeface="Trebuchet MS"/>
              <a:sym typeface="Trebuchet MS"/>
            </a:endParaRPr>
          </a:p>
        </p:txBody>
      </p:sp>
      <p:sp>
        <p:nvSpPr>
          <p:cNvPr id="341" name="Google Shape;341;p33"/>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42" name="Google Shape;342;p33"/>
          <p:cNvPicPr preferRelativeResize="0"/>
          <p:nvPr/>
        </p:nvPicPr>
        <p:blipFill>
          <a:blip r:embed="rId3">
            <a:alphaModFix/>
          </a:blip>
          <a:stretch>
            <a:fillRect/>
          </a:stretch>
        </p:blipFill>
        <p:spPr>
          <a:xfrm>
            <a:off x="434300" y="895650"/>
            <a:ext cx="5781207" cy="3740781"/>
          </a:xfrm>
          <a:prstGeom prst="rect">
            <a:avLst/>
          </a:prstGeom>
          <a:noFill/>
          <a:ln>
            <a:noFill/>
          </a:ln>
        </p:spPr>
      </p:pic>
      <p:sp>
        <p:nvSpPr>
          <p:cNvPr id="343" name="Google Shape;343;p33"/>
          <p:cNvSpPr txBox="1"/>
          <p:nvPr/>
        </p:nvSpPr>
        <p:spPr>
          <a:xfrm>
            <a:off x="6522325" y="1858150"/>
            <a:ext cx="2378100" cy="3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Graphic laying out services</a:t>
            </a:r>
            <a:endParaRPr sz="1200">
              <a:solidFill>
                <a:srgbClr val="999999"/>
              </a:solidFill>
              <a:latin typeface="Pontano Sans"/>
              <a:ea typeface="Pontano Sans"/>
              <a:cs typeface="Pontano Sans"/>
              <a:sym typeface="Pontano Sans"/>
            </a:endParaRPr>
          </a:p>
        </p:txBody>
      </p:sp>
      <p:sp>
        <p:nvSpPr>
          <p:cNvPr id="344" name="Google Shape;344;p33"/>
          <p:cNvSpPr txBox="1"/>
          <p:nvPr/>
        </p:nvSpPr>
        <p:spPr>
          <a:xfrm>
            <a:off x="6612775" y="3497825"/>
            <a:ext cx="2378100" cy="3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Pontano Sans"/>
                <a:ea typeface="Pontano Sans"/>
                <a:cs typeface="Pontano Sans"/>
                <a:sym typeface="Pontano Sans"/>
              </a:rPr>
              <a:t>In-depth information</a:t>
            </a:r>
            <a:endParaRPr sz="1200">
              <a:solidFill>
                <a:srgbClr val="999999"/>
              </a:solidFill>
              <a:latin typeface="Pontano Sans"/>
              <a:ea typeface="Pontano Sans"/>
              <a:cs typeface="Pontano Sans"/>
              <a:sym typeface="Pontan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Feedback and Data</a:t>
            </a:r>
            <a:r>
              <a:rPr lang="en-GB"/>
              <a:t> </a:t>
            </a:r>
            <a:r>
              <a:rPr b="1" lang="en-GB">
                <a:solidFill>
                  <a:srgbClr val="EE795B"/>
                </a:solidFill>
              </a:rPr>
              <a:t>Collection </a:t>
            </a:r>
            <a:endParaRPr b="1">
              <a:solidFill>
                <a:schemeClr val="accent1"/>
              </a:solidFill>
              <a:latin typeface="Trebuchet MS"/>
              <a:ea typeface="Trebuchet MS"/>
              <a:cs typeface="Trebuchet MS"/>
              <a:sym typeface="Trebuchet MS"/>
            </a:endParaRPr>
          </a:p>
        </p:txBody>
      </p:sp>
      <p:sp>
        <p:nvSpPr>
          <p:cNvPr id="350" name="Google Shape;350;p34"/>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51" name="Google Shape;351;p34"/>
          <p:cNvPicPr preferRelativeResize="0"/>
          <p:nvPr/>
        </p:nvPicPr>
        <p:blipFill>
          <a:blip r:embed="rId3">
            <a:alphaModFix/>
          </a:blip>
          <a:stretch>
            <a:fillRect/>
          </a:stretch>
        </p:blipFill>
        <p:spPr>
          <a:xfrm>
            <a:off x="554649" y="1221311"/>
            <a:ext cx="3785531" cy="2247419"/>
          </a:xfrm>
          <a:prstGeom prst="rect">
            <a:avLst/>
          </a:prstGeom>
          <a:noFill/>
          <a:ln>
            <a:noFill/>
          </a:ln>
        </p:spPr>
      </p:pic>
      <p:pic>
        <p:nvPicPr>
          <p:cNvPr id="352" name="Google Shape;352;p34"/>
          <p:cNvPicPr preferRelativeResize="0"/>
          <p:nvPr/>
        </p:nvPicPr>
        <p:blipFill>
          <a:blip r:embed="rId4">
            <a:alphaModFix/>
          </a:blip>
          <a:stretch>
            <a:fillRect/>
          </a:stretch>
        </p:blipFill>
        <p:spPr>
          <a:xfrm>
            <a:off x="311700" y="1615430"/>
            <a:ext cx="1534458" cy="2213740"/>
          </a:xfrm>
          <a:prstGeom prst="rect">
            <a:avLst/>
          </a:prstGeom>
          <a:noFill/>
          <a:ln>
            <a:noFill/>
          </a:ln>
        </p:spPr>
      </p:pic>
      <p:pic>
        <p:nvPicPr>
          <p:cNvPr id="353" name="Google Shape;353;p34"/>
          <p:cNvPicPr preferRelativeResize="0"/>
          <p:nvPr/>
        </p:nvPicPr>
        <p:blipFill>
          <a:blip r:embed="rId5">
            <a:alphaModFix/>
          </a:blip>
          <a:stretch>
            <a:fillRect/>
          </a:stretch>
        </p:blipFill>
        <p:spPr>
          <a:xfrm>
            <a:off x="2016400" y="2706590"/>
            <a:ext cx="730498" cy="1487773"/>
          </a:xfrm>
          <a:prstGeom prst="rect">
            <a:avLst/>
          </a:prstGeom>
          <a:noFill/>
          <a:ln>
            <a:noFill/>
          </a:ln>
        </p:spPr>
      </p:pic>
      <p:pic>
        <p:nvPicPr>
          <p:cNvPr id="354" name="Google Shape;354;p34"/>
          <p:cNvPicPr preferRelativeResize="0"/>
          <p:nvPr/>
        </p:nvPicPr>
        <p:blipFill>
          <a:blip r:embed="rId6">
            <a:alphaModFix/>
          </a:blip>
          <a:stretch>
            <a:fillRect/>
          </a:stretch>
        </p:blipFill>
        <p:spPr>
          <a:xfrm>
            <a:off x="4452850" y="1064475"/>
            <a:ext cx="4496926" cy="3315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these </a:t>
            </a:r>
            <a:r>
              <a:rPr b="1" lang="en-GB">
                <a:solidFill>
                  <a:srgbClr val="EE795B"/>
                </a:solidFill>
              </a:rPr>
              <a:t>Deliverables?</a:t>
            </a:r>
            <a:r>
              <a:rPr lang="en-GB"/>
              <a:t> </a:t>
            </a:r>
            <a:endParaRPr/>
          </a:p>
        </p:txBody>
      </p:sp>
      <p:sp>
        <p:nvSpPr>
          <p:cNvPr id="360" name="Google Shape;360;p3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61" name="Google Shape;361;p35"/>
          <p:cNvSpPr txBox="1"/>
          <p:nvPr/>
        </p:nvSpPr>
        <p:spPr>
          <a:xfrm>
            <a:off x="575825" y="2442275"/>
            <a:ext cx="17028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latin typeface="Trebuchet MS"/>
                <a:ea typeface="Trebuchet MS"/>
                <a:cs typeface="Trebuchet MS"/>
                <a:sym typeface="Trebuchet MS"/>
              </a:rPr>
              <a:t>Social Media Recommendations </a:t>
            </a:r>
            <a:endParaRPr b="1">
              <a:solidFill>
                <a:srgbClr val="566579"/>
              </a:solidFill>
              <a:latin typeface="Trebuchet MS"/>
              <a:ea typeface="Trebuchet MS"/>
              <a:cs typeface="Trebuchet MS"/>
              <a:sym typeface="Trebuchet MS"/>
            </a:endParaRPr>
          </a:p>
        </p:txBody>
      </p:sp>
      <p:sp>
        <p:nvSpPr>
          <p:cNvPr id="362" name="Google Shape;362;p35"/>
          <p:cNvSpPr txBox="1"/>
          <p:nvPr/>
        </p:nvSpPr>
        <p:spPr>
          <a:xfrm>
            <a:off x="358750" y="2892625"/>
            <a:ext cx="20565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Strengthen presence in order to reach a wider audience.</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rPr i="1" lang="en-GB" sz="1000">
                <a:solidFill>
                  <a:srgbClr val="999999"/>
                </a:solidFill>
              </a:rPr>
              <a:t>(Measure social media engagement through Facebook Analytics)</a:t>
            </a:r>
            <a:endParaRPr i="1" sz="1000">
              <a:solidFill>
                <a:srgbClr val="999999"/>
              </a:solidFill>
            </a:endParaRPr>
          </a:p>
        </p:txBody>
      </p:sp>
      <p:sp>
        <p:nvSpPr>
          <p:cNvPr id="363" name="Google Shape;363;p35"/>
          <p:cNvSpPr txBox="1"/>
          <p:nvPr/>
        </p:nvSpPr>
        <p:spPr>
          <a:xfrm>
            <a:off x="2714750" y="2442275"/>
            <a:ext cx="1489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latin typeface="Trebuchet MS"/>
                <a:ea typeface="Trebuchet MS"/>
                <a:cs typeface="Trebuchet MS"/>
                <a:sym typeface="Trebuchet MS"/>
              </a:rPr>
              <a:t>Information Guides</a:t>
            </a:r>
            <a:endParaRPr b="1">
              <a:solidFill>
                <a:srgbClr val="566579"/>
              </a:solidFill>
              <a:latin typeface="Trebuchet MS"/>
              <a:ea typeface="Trebuchet MS"/>
              <a:cs typeface="Trebuchet MS"/>
              <a:sym typeface="Trebuchet MS"/>
            </a:endParaRPr>
          </a:p>
        </p:txBody>
      </p:sp>
      <p:sp>
        <p:nvSpPr>
          <p:cNvPr id="364" name="Google Shape;364;p35"/>
          <p:cNvSpPr txBox="1"/>
          <p:nvPr/>
        </p:nvSpPr>
        <p:spPr>
          <a:xfrm>
            <a:off x="2567795" y="2892620"/>
            <a:ext cx="17835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Provide comprehensive guides after courses and for outside enrichment.</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rPr i="1" lang="en-GB" sz="1000">
                <a:solidFill>
                  <a:srgbClr val="999999"/>
                </a:solidFill>
              </a:rPr>
              <a:t>(Measure downloads online and handouts in class)</a:t>
            </a:r>
            <a:endParaRPr i="1" sz="1000">
              <a:solidFill>
                <a:srgbClr val="999999"/>
              </a:solidFill>
            </a:endParaRPr>
          </a:p>
        </p:txBody>
      </p:sp>
      <p:sp>
        <p:nvSpPr>
          <p:cNvPr id="365" name="Google Shape;365;p35"/>
          <p:cNvSpPr txBox="1"/>
          <p:nvPr/>
        </p:nvSpPr>
        <p:spPr>
          <a:xfrm>
            <a:off x="4640425" y="2442275"/>
            <a:ext cx="1783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latin typeface="Trebuchet MS"/>
                <a:ea typeface="Trebuchet MS"/>
                <a:cs typeface="Trebuchet MS"/>
                <a:sym typeface="Trebuchet MS"/>
              </a:rPr>
              <a:t>Customer Experience Map</a:t>
            </a:r>
            <a:endParaRPr b="1">
              <a:solidFill>
                <a:srgbClr val="566579"/>
              </a:solidFill>
              <a:latin typeface="Trebuchet MS"/>
              <a:ea typeface="Trebuchet MS"/>
              <a:cs typeface="Trebuchet MS"/>
              <a:sym typeface="Trebuchet MS"/>
            </a:endParaRPr>
          </a:p>
        </p:txBody>
      </p:sp>
      <p:sp>
        <p:nvSpPr>
          <p:cNvPr id="366" name="Google Shape;366;p35"/>
          <p:cNvSpPr txBox="1"/>
          <p:nvPr/>
        </p:nvSpPr>
        <p:spPr>
          <a:xfrm>
            <a:off x="4552550" y="2892625"/>
            <a:ext cx="20565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Provide a visual representation of offerings from the organization.</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rPr i="1" lang="en-GB" sz="1000">
                <a:solidFill>
                  <a:srgbClr val="999999"/>
                </a:solidFill>
              </a:rPr>
              <a:t>(Staff feedback and downloads)</a:t>
            </a:r>
            <a:endParaRPr i="1" sz="1000">
              <a:solidFill>
                <a:srgbClr val="999999"/>
              </a:solidFill>
            </a:endParaRPr>
          </a:p>
        </p:txBody>
      </p:sp>
      <p:sp>
        <p:nvSpPr>
          <p:cNvPr id="367" name="Google Shape;367;p35"/>
          <p:cNvSpPr/>
          <p:nvPr/>
        </p:nvSpPr>
        <p:spPr>
          <a:xfrm>
            <a:off x="3128339" y="1430598"/>
            <a:ext cx="624900" cy="505800"/>
          </a:xfrm>
          <a:custGeom>
            <a:rect b="b" l="l" r="r" t="t"/>
            <a:pathLst>
              <a:path extrusionOk="0" h="120000" w="12000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EE795B"/>
              </a:solidFill>
              <a:latin typeface="Calibri"/>
              <a:ea typeface="Calibri"/>
              <a:cs typeface="Calibri"/>
              <a:sym typeface="Calibri"/>
            </a:endParaRPr>
          </a:p>
        </p:txBody>
      </p:sp>
      <p:sp>
        <p:nvSpPr>
          <p:cNvPr id="368" name="Google Shape;368;p35"/>
          <p:cNvSpPr/>
          <p:nvPr/>
        </p:nvSpPr>
        <p:spPr>
          <a:xfrm>
            <a:off x="5219676" y="1430593"/>
            <a:ext cx="624900" cy="6261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35"/>
          <p:cNvSpPr/>
          <p:nvPr/>
        </p:nvSpPr>
        <p:spPr>
          <a:xfrm>
            <a:off x="7444112" y="1370726"/>
            <a:ext cx="626100" cy="626100"/>
          </a:xfrm>
          <a:custGeom>
            <a:rect b="b" l="l" r="r" t="t"/>
            <a:pathLst>
              <a:path extrusionOk="0" h="120000" w="12000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0" name="Google Shape;370;p35"/>
          <p:cNvGrpSpPr/>
          <p:nvPr/>
        </p:nvGrpSpPr>
        <p:grpSpPr>
          <a:xfrm>
            <a:off x="6661275" y="2442278"/>
            <a:ext cx="2191798" cy="1061139"/>
            <a:chOff x="6294290" y="3287786"/>
            <a:chExt cx="2069100" cy="1001736"/>
          </a:xfrm>
        </p:grpSpPr>
        <p:sp>
          <p:nvSpPr>
            <p:cNvPr id="371" name="Google Shape;371;p35"/>
            <p:cNvSpPr txBox="1"/>
            <p:nvPr/>
          </p:nvSpPr>
          <p:spPr>
            <a:xfrm>
              <a:off x="6625783" y="3287786"/>
              <a:ext cx="1406100" cy="4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566579"/>
                  </a:solidFill>
                  <a:latin typeface="Trebuchet MS"/>
                  <a:ea typeface="Trebuchet MS"/>
                  <a:cs typeface="Trebuchet MS"/>
                  <a:sym typeface="Trebuchet MS"/>
                </a:rPr>
                <a:t>Data</a:t>
              </a:r>
              <a:endParaRPr b="1">
                <a:solidFill>
                  <a:srgbClr val="566579"/>
                </a:solidFill>
                <a:latin typeface="Trebuchet MS"/>
                <a:ea typeface="Trebuchet MS"/>
                <a:cs typeface="Trebuchet MS"/>
                <a:sym typeface="Trebuchet MS"/>
              </a:endParaRPr>
            </a:p>
            <a:p>
              <a:pPr indent="0" lvl="0" marL="0" rtl="0" algn="ctr">
                <a:spcBef>
                  <a:spcPts val="0"/>
                </a:spcBef>
                <a:spcAft>
                  <a:spcPts val="0"/>
                </a:spcAft>
                <a:buNone/>
              </a:pPr>
              <a:r>
                <a:rPr b="1" lang="en-GB">
                  <a:solidFill>
                    <a:srgbClr val="566579"/>
                  </a:solidFill>
                  <a:latin typeface="Trebuchet MS"/>
                  <a:ea typeface="Trebuchet MS"/>
                  <a:cs typeface="Trebuchet MS"/>
                  <a:sym typeface="Trebuchet MS"/>
                </a:rPr>
                <a:t>Collection</a:t>
              </a:r>
              <a:endParaRPr b="1">
                <a:solidFill>
                  <a:srgbClr val="566579"/>
                </a:solidFill>
                <a:latin typeface="Trebuchet MS"/>
                <a:ea typeface="Trebuchet MS"/>
                <a:cs typeface="Trebuchet MS"/>
                <a:sym typeface="Trebuchet MS"/>
              </a:endParaRPr>
            </a:p>
          </p:txBody>
        </p:sp>
        <p:sp>
          <p:nvSpPr>
            <p:cNvPr id="372" name="Google Shape;372;p35"/>
            <p:cNvSpPr txBox="1"/>
            <p:nvPr/>
          </p:nvSpPr>
          <p:spPr>
            <a:xfrm>
              <a:off x="6294290" y="3712922"/>
              <a:ext cx="2069100" cy="5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Streamlined method for collecting data and analyzing results.</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t/>
              </a:r>
              <a:endParaRPr sz="1000">
                <a:solidFill>
                  <a:srgbClr val="999999"/>
                </a:solidFill>
              </a:endParaRPr>
            </a:p>
            <a:p>
              <a:pPr indent="0" lvl="0" marL="0" rtl="0" algn="ctr">
                <a:spcBef>
                  <a:spcPts val="0"/>
                </a:spcBef>
                <a:spcAft>
                  <a:spcPts val="0"/>
                </a:spcAft>
                <a:buNone/>
              </a:pPr>
              <a:r>
                <a:rPr i="1" lang="en-GB" sz="1000">
                  <a:solidFill>
                    <a:srgbClr val="999999"/>
                  </a:solidFill>
                </a:rPr>
                <a:t>(Feedback and insights gathered from data collected)</a:t>
              </a:r>
              <a:endParaRPr i="1" sz="1000">
                <a:solidFill>
                  <a:srgbClr val="999999"/>
                </a:solidFill>
              </a:endParaRPr>
            </a:p>
          </p:txBody>
        </p:sp>
      </p:grpSp>
      <p:sp>
        <p:nvSpPr>
          <p:cNvPr id="373" name="Google Shape;373;p35"/>
          <p:cNvSpPr/>
          <p:nvPr/>
        </p:nvSpPr>
        <p:spPr>
          <a:xfrm>
            <a:off x="1064849" y="1370066"/>
            <a:ext cx="644100" cy="6267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566579"/>
                </a:solidFill>
                <a:latin typeface="Trebuchet MS"/>
                <a:ea typeface="Trebuchet MS"/>
                <a:cs typeface="Trebuchet MS"/>
                <a:sym typeface="Trebuchet MS"/>
              </a:rPr>
              <a:t>Wrapping</a:t>
            </a:r>
            <a:r>
              <a:rPr lang="en-GB">
                <a:solidFill>
                  <a:srgbClr val="566579"/>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Up</a:t>
            </a:r>
            <a:endParaRPr b="1"/>
          </a:p>
        </p:txBody>
      </p:sp>
      <p:sp>
        <p:nvSpPr>
          <p:cNvPr id="379" name="Google Shape;379;p3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37"/>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7"/>
          <p:cNvSpPr txBox="1"/>
          <p:nvPr/>
        </p:nvSpPr>
        <p:spPr>
          <a:xfrm>
            <a:off x="1277850" y="1654450"/>
            <a:ext cx="6588300" cy="12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br>
              <a:rPr b="1" lang="en-GB" sz="3350">
                <a:solidFill>
                  <a:schemeClr val="lt1"/>
                </a:solidFill>
                <a:latin typeface="Trebuchet MS"/>
                <a:ea typeface="Trebuchet MS"/>
                <a:cs typeface="Trebuchet MS"/>
                <a:sym typeface="Trebuchet MS"/>
              </a:rPr>
            </a:br>
            <a:r>
              <a:rPr b="1" lang="en-GB" sz="3350">
                <a:solidFill>
                  <a:schemeClr val="lt1"/>
                </a:solidFill>
                <a:latin typeface="Trebuchet MS"/>
                <a:ea typeface="Trebuchet MS"/>
                <a:cs typeface="Trebuchet MS"/>
                <a:sym typeface="Trebuchet MS"/>
              </a:rPr>
              <a:t>Questions?</a:t>
            </a:r>
            <a:endParaRPr b="1" sz="3350">
              <a:solidFill>
                <a:srgbClr val="FFFFFF"/>
              </a:solidFill>
              <a:latin typeface="Trebuchet MS"/>
              <a:ea typeface="Trebuchet MS"/>
              <a:cs typeface="Trebuchet MS"/>
              <a:sym typeface="Trebuchet MS"/>
            </a:endParaRPr>
          </a:p>
        </p:txBody>
      </p:sp>
      <p:sp>
        <p:nvSpPr>
          <p:cNvPr id="386" name="Google Shape;386;p37"/>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38"/>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8"/>
          <p:cNvSpPr txBox="1"/>
          <p:nvPr/>
        </p:nvSpPr>
        <p:spPr>
          <a:xfrm>
            <a:off x="2563800" y="2926138"/>
            <a:ext cx="40164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50">
                <a:solidFill>
                  <a:srgbClr val="FFFFFF"/>
                </a:solidFill>
              </a:rPr>
              <a:t>Additional details on the previously discussed material</a:t>
            </a:r>
            <a:endParaRPr sz="1050">
              <a:solidFill>
                <a:srgbClr val="FFFFFF"/>
              </a:solidFill>
            </a:endParaRPr>
          </a:p>
        </p:txBody>
      </p:sp>
      <p:sp>
        <p:nvSpPr>
          <p:cNvPr id="393" name="Google Shape;393;p38"/>
          <p:cNvSpPr txBox="1"/>
          <p:nvPr/>
        </p:nvSpPr>
        <p:spPr>
          <a:xfrm>
            <a:off x="1759200" y="1752963"/>
            <a:ext cx="5625600" cy="12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350">
                <a:solidFill>
                  <a:srgbClr val="FFFFFF"/>
                </a:solidFill>
                <a:latin typeface="Trebuchet MS"/>
                <a:ea typeface="Trebuchet MS"/>
                <a:cs typeface="Trebuchet MS"/>
                <a:sym typeface="Trebuchet MS"/>
              </a:rPr>
              <a:t>Additional</a:t>
            </a:r>
            <a:endParaRPr b="1" sz="335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GB" sz="3350">
                <a:solidFill>
                  <a:srgbClr val="FFFFFF"/>
                </a:solidFill>
                <a:latin typeface="Trebuchet MS"/>
                <a:ea typeface="Trebuchet MS"/>
                <a:cs typeface="Trebuchet MS"/>
                <a:sym typeface="Trebuchet MS"/>
              </a:rPr>
              <a:t>Information</a:t>
            </a:r>
            <a:endParaRPr b="1" sz="3350">
              <a:solidFill>
                <a:srgbClr val="FFFFFF"/>
              </a:solidFill>
              <a:latin typeface="Trebuchet MS"/>
              <a:ea typeface="Trebuchet MS"/>
              <a:cs typeface="Trebuchet MS"/>
              <a:sym typeface="Trebuchet MS"/>
            </a:endParaRPr>
          </a:p>
        </p:txBody>
      </p:sp>
      <p:sp>
        <p:nvSpPr>
          <p:cNvPr id="394" name="Google Shape;394;p3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Statement of </a:t>
            </a:r>
            <a:r>
              <a:rPr b="1" lang="en-GB">
                <a:solidFill>
                  <a:srgbClr val="EE795B"/>
                </a:solidFill>
              </a:rPr>
              <a:t>Work</a:t>
            </a:r>
            <a:endParaRPr b="1">
              <a:solidFill>
                <a:srgbClr val="EE795B"/>
              </a:solidFill>
              <a:latin typeface="Trebuchet MS"/>
              <a:ea typeface="Trebuchet MS"/>
              <a:cs typeface="Trebuchet MS"/>
              <a:sym typeface="Trebuchet MS"/>
            </a:endParaRPr>
          </a:p>
        </p:txBody>
      </p:sp>
      <p:sp>
        <p:nvSpPr>
          <p:cNvPr id="400" name="Google Shape;400;p3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01" name="Google Shape;401;p39"/>
          <p:cNvSpPr txBox="1"/>
          <p:nvPr/>
        </p:nvSpPr>
        <p:spPr>
          <a:xfrm>
            <a:off x="311900" y="1063375"/>
            <a:ext cx="8520600" cy="349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200">
                <a:solidFill>
                  <a:srgbClr val="595959"/>
                </a:solidFill>
                <a:latin typeface="Pontano Sans"/>
                <a:ea typeface="Pontano Sans"/>
                <a:cs typeface="Pontano Sans"/>
                <a:sym typeface="Pontano Sans"/>
              </a:rPr>
              <a:t>Introduction</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In the partnership between Bii Gii Wiin and MCAD, Bii Gii Wiin is seeking an outside perspective on broadening their market reach through their current stage of transition. Through this partnership, MCAD will evaluate how to increase awareness of the organization within the local community through a primarily research-based approach with additional attention to a revised marketing strategy. We will evaluate how to best reach more clients through community and cultural research with a marketing evaluation. </a:t>
            </a:r>
            <a:endParaRPr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rPr b="1" lang="en-GB" sz="1200">
                <a:solidFill>
                  <a:srgbClr val="595959"/>
                </a:solidFill>
                <a:latin typeface="Pontano Sans"/>
                <a:ea typeface="Pontano Sans"/>
                <a:cs typeface="Pontano Sans"/>
                <a:sym typeface="Pontano Sans"/>
              </a:rPr>
              <a:t>Goals of the Project</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In order to address the needs outlined presented by the client and outlined above, we will approach our research from multiple perspectives. Our primary areas of focus will be talking with Native American community members, reaching out to the current partners of Bii Gii Wiin, and conducting a broad study of cultural design trends. </a:t>
            </a:r>
            <a:endParaRPr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rPr b="1" lang="en-GB" sz="1200">
                <a:solidFill>
                  <a:srgbClr val="595959"/>
                </a:solidFill>
                <a:latin typeface="Pontano Sans"/>
                <a:ea typeface="Pontano Sans"/>
                <a:cs typeface="Pontano Sans"/>
                <a:sym typeface="Pontano Sans"/>
              </a:rPr>
              <a:t>Objectives</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59595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Our deliverables for this project will be directly linked to our findings from the research outlined above. We will produce a detailed analysis of the customer journey, customer and target audience insights, and a comprehensive marketing plan outlining current practices and future strategic recommendations. </a:t>
            </a:r>
            <a:endParaRPr sz="1200">
              <a:solidFill>
                <a:srgbClr val="595959"/>
              </a:solidFill>
              <a:latin typeface="Pontano Sans"/>
              <a:ea typeface="Pontano Sans"/>
              <a:cs typeface="Pontano Sans"/>
              <a:sym typeface="Pontano Sans"/>
            </a:endParaRPr>
          </a:p>
          <a:p>
            <a:pPr indent="0" lvl="0" marL="0" rtl="0" algn="r">
              <a:lnSpc>
                <a:spcPct val="100000"/>
              </a:lnSpc>
              <a:spcBef>
                <a:spcPts val="0"/>
              </a:spcBef>
              <a:spcAft>
                <a:spcPts val="0"/>
              </a:spcAft>
              <a:buClr>
                <a:schemeClr val="dk1"/>
              </a:buClr>
              <a:buSzPts val="1100"/>
              <a:buFont typeface="Arial"/>
              <a:buNone/>
            </a:pPr>
            <a:r>
              <a:t/>
            </a:r>
            <a:endParaRPr sz="1200">
              <a:solidFill>
                <a:srgbClr val="99999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99999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999999"/>
              </a:solidFill>
              <a:latin typeface="Pontano Sans"/>
              <a:ea typeface="Pontano Sans"/>
              <a:cs typeface="Pontano Sans"/>
              <a:sym typeface="Pontano Sans"/>
            </a:endParaRPr>
          </a:p>
          <a:p>
            <a:pPr indent="0" lvl="0" marL="0" rtl="0" algn="l">
              <a:lnSpc>
                <a:spcPct val="100000"/>
              </a:lnSpc>
              <a:spcBef>
                <a:spcPts val="0"/>
              </a:spcBef>
              <a:spcAft>
                <a:spcPts val="0"/>
              </a:spcAft>
              <a:buClr>
                <a:schemeClr val="dk1"/>
              </a:buClr>
              <a:buSzPts val="1100"/>
              <a:buFont typeface="Arial"/>
              <a:buNone/>
            </a:pPr>
            <a:r>
              <a:t/>
            </a:r>
            <a:endParaRPr>
              <a:solidFill>
                <a:srgbClr val="999999"/>
              </a:solidFill>
              <a:latin typeface="Pontano Sans"/>
              <a:ea typeface="Pontano Sans"/>
              <a:cs typeface="Pontano Sans"/>
              <a:sym typeface="Pontan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Statement of </a:t>
            </a:r>
            <a:r>
              <a:rPr b="1" lang="en-GB">
                <a:solidFill>
                  <a:srgbClr val="EE795B"/>
                </a:solidFill>
              </a:rPr>
              <a:t>Work</a:t>
            </a:r>
            <a:endParaRPr b="1">
              <a:solidFill>
                <a:srgbClr val="EE795B"/>
              </a:solidFill>
              <a:latin typeface="Trebuchet MS"/>
              <a:ea typeface="Trebuchet MS"/>
              <a:cs typeface="Trebuchet MS"/>
              <a:sym typeface="Trebuchet MS"/>
            </a:endParaRPr>
          </a:p>
        </p:txBody>
      </p:sp>
      <p:sp>
        <p:nvSpPr>
          <p:cNvPr id="407" name="Google Shape;407;p40"/>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08" name="Google Shape;408;p40"/>
          <p:cNvSpPr txBox="1"/>
          <p:nvPr/>
        </p:nvSpPr>
        <p:spPr>
          <a:xfrm>
            <a:off x="311900" y="1063375"/>
            <a:ext cx="8520600" cy="3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Timeline</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Weekly team meetings with bi-weekly email check ins with clients.</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2-3 on site meetings with Bii Gii Wiin between MCAD meetings.</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Oct 1, client meeting at BGW, discuss and approve Statement of Work.</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Oct 8, client meeting at MCAD, interview guide for research completed.</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Nov 5, client meeting at MCAD, bulk of research concluded.</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Dec 10, final presentation at MCAD.</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Glossary</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MCAD- Minneapolis College of Art and Design</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BGW- Bii Gii Wiin</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Terms of Compensation</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An estimated 25 hours per team member over the course of the project is to be completed for a total of 100 hours. An ongoing timesheet will be used internally among the team to track hours on projects. The work produced through this project will be available for team members to add to their portfolio in addition to being used by the client.</a:t>
            </a:r>
            <a:endParaRPr b="1" sz="1200">
              <a:solidFill>
                <a:srgbClr val="595959"/>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SWOT</a:t>
            </a:r>
            <a:r>
              <a:rPr lang="en-GB">
                <a:solidFill>
                  <a:srgbClr val="566579"/>
                </a:solidFill>
                <a:latin typeface="Trebuchet MS"/>
                <a:ea typeface="Trebuchet MS"/>
                <a:cs typeface="Trebuchet MS"/>
                <a:sym typeface="Trebuchet MS"/>
              </a:rPr>
              <a:t> </a:t>
            </a:r>
            <a:r>
              <a:rPr b="1" lang="en-GB">
                <a:solidFill>
                  <a:srgbClr val="EE795B"/>
                </a:solidFill>
              </a:rPr>
              <a:t>Analysis</a:t>
            </a:r>
            <a:endParaRPr b="1">
              <a:solidFill>
                <a:srgbClr val="EE795B"/>
              </a:solidFill>
              <a:latin typeface="Trebuchet MS"/>
              <a:ea typeface="Trebuchet MS"/>
              <a:cs typeface="Trebuchet MS"/>
              <a:sym typeface="Trebuchet MS"/>
            </a:endParaRPr>
          </a:p>
        </p:txBody>
      </p:sp>
      <p:sp>
        <p:nvSpPr>
          <p:cNvPr id="414" name="Google Shape;414;p41"/>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15" name="Google Shape;415;p41"/>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cxnSp>
        <p:nvCxnSpPr>
          <p:cNvPr id="416" name="Google Shape;416;p41"/>
          <p:cNvCxnSpPr>
            <a:stCxn id="415" idx="0"/>
            <a:endCxn id="415" idx="2"/>
          </p:cNvCxnSpPr>
          <p:nvPr/>
        </p:nvCxnSpPr>
        <p:spPr>
          <a:xfrm>
            <a:off x="4572000" y="1152475"/>
            <a:ext cx="0" cy="3416400"/>
          </a:xfrm>
          <a:prstGeom prst="straightConnector1">
            <a:avLst/>
          </a:prstGeom>
          <a:noFill/>
          <a:ln cap="flat" cmpd="sng" w="9525">
            <a:solidFill>
              <a:srgbClr val="595959"/>
            </a:solidFill>
            <a:prstDash val="solid"/>
            <a:round/>
            <a:headEnd len="med" w="med" type="none"/>
            <a:tailEnd len="med" w="med" type="none"/>
          </a:ln>
        </p:spPr>
      </p:cxnSp>
      <p:cxnSp>
        <p:nvCxnSpPr>
          <p:cNvPr id="417" name="Google Shape;417;p41"/>
          <p:cNvCxnSpPr>
            <a:stCxn id="415" idx="1"/>
          </p:cNvCxnSpPr>
          <p:nvPr/>
        </p:nvCxnSpPr>
        <p:spPr>
          <a:xfrm>
            <a:off x="311700" y="2860675"/>
            <a:ext cx="8520600" cy="0"/>
          </a:xfrm>
          <a:prstGeom prst="straightConnector1">
            <a:avLst/>
          </a:prstGeom>
          <a:noFill/>
          <a:ln cap="flat" cmpd="sng" w="9525">
            <a:solidFill>
              <a:srgbClr val="595959"/>
            </a:solidFill>
            <a:prstDash val="solid"/>
            <a:round/>
            <a:headEnd len="med" w="med" type="none"/>
            <a:tailEnd len="med" w="med" type="none"/>
          </a:ln>
        </p:spPr>
      </p:cxnSp>
      <p:sp>
        <p:nvSpPr>
          <p:cNvPr id="418" name="Google Shape;418;p41"/>
          <p:cNvSpPr txBox="1"/>
          <p:nvPr/>
        </p:nvSpPr>
        <p:spPr>
          <a:xfrm>
            <a:off x="326175" y="1141600"/>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Strengths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Location central to Native American Cultural </a:t>
            </a:r>
            <a:r>
              <a:rPr lang="en-GB" sz="1200">
                <a:solidFill>
                  <a:srgbClr val="595959"/>
                </a:solidFill>
                <a:latin typeface="Pontano Sans"/>
                <a:ea typeface="Pontano Sans"/>
                <a:cs typeface="Pontano Sans"/>
                <a:sym typeface="Pontano Sans"/>
              </a:rPr>
              <a:t>Corridor</a:t>
            </a: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Well-established in community</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Partnerships with local organizations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Expertise in financial education</a:t>
            </a:r>
            <a:endParaRPr sz="1200">
              <a:solidFill>
                <a:srgbClr val="595959"/>
              </a:solidFill>
              <a:latin typeface="Pontano Sans"/>
              <a:ea typeface="Pontano Sans"/>
              <a:cs typeface="Pontano Sans"/>
              <a:sym typeface="Pontano Sans"/>
            </a:endParaRPr>
          </a:p>
        </p:txBody>
      </p:sp>
      <p:sp>
        <p:nvSpPr>
          <p:cNvPr id="419" name="Google Shape;419;p41"/>
          <p:cNvSpPr txBox="1"/>
          <p:nvPr/>
        </p:nvSpPr>
        <p:spPr>
          <a:xfrm>
            <a:off x="4572000" y="1141600"/>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Weaknesses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Small </a:t>
            </a:r>
            <a:r>
              <a:rPr lang="en-GB" sz="1200">
                <a:solidFill>
                  <a:srgbClr val="595959"/>
                </a:solidFill>
                <a:latin typeface="Pontano Sans"/>
                <a:ea typeface="Pontano Sans"/>
                <a:cs typeface="Pontano Sans"/>
                <a:sym typeface="Pontano Sans"/>
              </a:rPr>
              <a:t>staff could limit immediate growth potential</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Organizational leadership transitions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Office has limited street v</a:t>
            </a:r>
            <a:r>
              <a:rPr lang="en-GB" sz="1200">
                <a:solidFill>
                  <a:srgbClr val="595959"/>
                </a:solidFill>
                <a:latin typeface="Pontano Sans"/>
                <a:ea typeface="Pontano Sans"/>
                <a:cs typeface="Pontano Sans"/>
                <a:sym typeface="Pontano Sans"/>
              </a:rPr>
              <a:t>isibility</a:t>
            </a: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Previous mismanagement of funds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Loan fund currently near capacity </a:t>
            </a:r>
            <a:endParaRPr sz="1200">
              <a:solidFill>
                <a:srgbClr val="595959"/>
              </a:solidFill>
              <a:latin typeface="Pontano Sans"/>
              <a:ea typeface="Pontano Sans"/>
              <a:cs typeface="Pontano Sans"/>
              <a:sym typeface="Pontano Sans"/>
            </a:endParaRPr>
          </a:p>
        </p:txBody>
      </p:sp>
      <p:sp>
        <p:nvSpPr>
          <p:cNvPr id="420" name="Google Shape;420;p41"/>
          <p:cNvSpPr txBox="1"/>
          <p:nvPr/>
        </p:nvSpPr>
        <p:spPr>
          <a:xfrm>
            <a:off x="313625" y="2885375"/>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O</a:t>
            </a:r>
            <a:r>
              <a:rPr b="1" lang="en-GB" sz="1200">
                <a:solidFill>
                  <a:srgbClr val="595959"/>
                </a:solidFill>
                <a:latin typeface="Pontano Sans"/>
                <a:ea typeface="Pontano Sans"/>
                <a:cs typeface="Pontano Sans"/>
                <a:sym typeface="Pontano Sans"/>
              </a:rPr>
              <a:t>pportunities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Potential staff expansion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Underdeveloped social media presence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Establishing regular follow-ups with clients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Business-consulting services</a:t>
            </a:r>
            <a:endParaRPr sz="1200">
              <a:solidFill>
                <a:srgbClr val="595959"/>
              </a:solidFill>
              <a:latin typeface="Pontano Sans"/>
              <a:ea typeface="Pontano Sans"/>
              <a:cs typeface="Pontano Sans"/>
              <a:sym typeface="Pontano Sans"/>
            </a:endParaRPr>
          </a:p>
          <a:p>
            <a:pPr indent="0" lvl="0" marL="45720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p:txBody>
      </p:sp>
      <p:sp>
        <p:nvSpPr>
          <p:cNvPr id="421" name="Google Shape;421;p41"/>
          <p:cNvSpPr txBox="1"/>
          <p:nvPr/>
        </p:nvSpPr>
        <p:spPr>
          <a:xfrm>
            <a:off x="4591525" y="2885375"/>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Threats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Political tension (local and national)</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Multiple organizations offering similar services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chemeClr val="dk2"/>
                </a:solidFill>
                <a:latin typeface="Pontano Sans"/>
                <a:ea typeface="Pontano Sans"/>
                <a:cs typeface="Pontano Sans"/>
                <a:sym typeface="Pontano Sans"/>
              </a:rPr>
              <a:t>Loan sharks</a:t>
            </a:r>
            <a:endParaRPr sz="1200">
              <a:solidFill>
                <a:srgbClr val="595959"/>
              </a:solidFill>
              <a:latin typeface="Pontano Sans"/>
              <a:ea typeface="Pontano Sans"/>
              <a:cs typeface="Pontano Sans"/>
              <a:sym typeface="Pontan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Model Canvas</a:t>
            </a:r>
            <a:r>
              <a:rPr lang="en-GB">
                <a:solidFill>
                  <a:srgbClr val="566579"/>
                </a:solidFill>
                <a:latin typeface="Trebuchet MS"/>
                <a:ea typeface="Trebuchet MS"/>
                <a:cs typeface="Trebuchet MS"/>
                <a:sym typeface="Trebuchet MS"/>
              </a:rPr>
              <a:t> </a:t>
            </a:r>
            <a:r>
              <a:rPr b="1" lang="en-GB">
                <a:solidFill>
                  <a:srgbClr val="EE795B"/>
                </a:solidFill>
              </a:rPr>
              <a:t>(BMC)</a:t>
            </a:r>
            <a:endParaRPr b="1">
              <a:solidFill>
                <a:srgbClr val="EE795B"/>
              </a:solidFill>
              <a:latin typeface="Trebuchet MS"/>
              <a:ea typeface="Trebuchet MS"/>
              <a:cs typeface="Trebuchet MS"/>
              <a:sym typeface="Trebuchet MS"/>
            </a:endParaRPr>
          </a:p>
        </p:txBody>
      </p:sp>
      <p:sp>
        <p:nvSpPr>
          <p:cNvPr id="427" name="Google Shape;427;p4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28" name="Google Shape;428;p42"/>
          <p:cNvPicPr preferRelativeResize="0"/>
          <p:nvPr/>
        </p:nvPicPr>
        <p:blipFill>
          <a:blip r:embed="rId3">
            <a:alphaModFix/>
          </a:blip>
          <a:stretch>
            <a:fillRect/>
          </a:stretch>
        </p:blipFill>
        <p:spPr>
          <a:xfrm>
            <a:off x="966500" y="831700"/>
            <a:ext cx="6982049" cy="4159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solidFill>
                  <a:srgbClr val="566579"/>
                </a:solidFill>
                <a:latin typeface="Trebuchet MS"/>
                <a:ea typeface="Trebuchet MS"/>
                <a:cs typeface="Trebuchet MS"/>
                <a:sym typeface="Trebuchet MS"/>
              </a:rPr>
              <a:t> </a:t>
            </a:r>
            <a:r>
              <a:rPr b="1" lang="en-GB">
                <a:solidFill>
                  <a:srgbClr val="EE795B"/>
                </a:solidFill>
              </a:rPr>
              <a:t>Client</a:t>
            </a:r>
            <a:endParaRPr b="1">
              <a:solidFill>
                <a:srgbClr val="EE795B"/>
              </a:solidFill>
              <a:latin typeface="Trebuchet MS"/>
              <a:ea typeface="Trebuchet MS"/>
              <a:cs typeface="Trebuchet MS"/>
              <a:sym typeface="Trebuchet MS"/>
            </a:endParaRPr>
          </a:p>
        </p:txBody>
      </p:sp>
      <p:sp>
        <p:nvSpPr>
          <p:cNvPr id="98" name="Google Shape;98;p1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99" name="Google Shape;99;p16"/>
          <p:cNvSpPr txBox="1"/>
          <p:nvPr/>
        </p:nvSpPr>
        <p:spPr>
          <a:xfrm>
            <a:off x="341925" y="781425"/>
            <a:ext cx="8520600" cy="292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999999"/>
              </a:solidFill>
              <a:latin typeface="Pontano Sans"/>
              <a:ea typeface="Pontano Sans"/>
              <a:cs typeface="Pontano Sans"/>
              <a:sym typeface="Pontano Sans"/>
            </a:endParaRPr>
          </a:p>
        </p:txBody>
      </p:sp>
      <p:sp>
        <p:nvSpPr>
          <p:cNvPr id="100" name="Google Shape;100;p16"/>
          <p:cNvSpPr txBox="1"/>
          <p:nvPr/>
        </p:nvSpPr>
        <p:spPr>
          <a:xfrm>
            <a:off x="487475" y="2740175"/>
            <a:ext cx="4351500" cy="16932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595959"/>
                </a:solidFill>
                <a:latin typeface="Pontano Sans"/>
                <a:ea typeface="Pontano Sans"/>
                <a:cs typeface="Pontano Sans"/>
                <a:sym typeface="Pontano Sans"/>
              </a:rPr>
              <a:t>Bii Gii Wiin’s mission is to provide resources to American Indian communities throughout Minnesota on topics including:</a:t>
            </a:r>
            <a:endParaRPr sz="1200">
              <a:solidFill>
                <a:srgbClr val="595959"/>
              </a:solidFill>
              <a:latin typeface="Pontano Sans"/>
              <a:ea typeface="Pontano Sans"/>
              <a:cs typeface="Pontano Sans"/>
              <a:sym typeface="Pontano Sans"/>
            </a:endParaRPr>
          </a:p>
          <a:p>
            <a:pPr indent="-304800" lvl="0" marL="457200" rtl="0" algn="l">
              <a:lnSpc>
                <a:spcPct val="150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Homeownership</a:t>
            </a:r>
            <a:endParaRPr sz="1200">
              <a:solidFill>
                <a:srgbClr val="595959"/>
              </a:solidFill>
              <a:latin typeface="Pontano Sans"/>
              <a:ea typeface="Pontano Sans"/>
              <a:cs typeface="Pontano Sans"/>
              <a:sym typeface="Pontano Sans"/>
            </a:endParaRPr>
          </a:p>
          <a:p>
            <a:pPr indent="-304800" lvl="0" marL="457200" rtl="0" algn="l">
              <a:lnSpc>
                <a:spcPct val="150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Entrepreneurship</a:t>
            </a:r>
            <a:endParaRPr sz="1200">
              <a:solidFill>
                <a:srgbClr val="595959"/>
              </a:solidFill>
              <a:latin typeface="Pontano Sans"/>
              <a:ea typeface="Pontano Sans"/>
              <a:cs typeface="Pontano Sans"/>
              <a:sym typeface="Pontano Sans"/>
            </a:endParaRPr>
          </a:p>
          <a:p>
            <a:pPr indent="-304800" lvl="0" marL="457200" rtl="0" algn="l">
              <a:lnSpc>
                <a:spcPct val="150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Financial Literacy</a:t>
            </a:r>
            <a:endParaRPr sz="1200">
              <a:solidFill>
                <a:srgbClr val="595959"/>
              </a:solidFill>
              <a:latin typeface="Pontano Sans"/>
              <a:ea typeface="Pontano Sans"/>
              <a:cs typeface="Pontano Sans"/>
              <a:sym typeface="Pontano Sans"/>
            </a:endParaRPr>
          </a:p>
        </p:txBody>
      </p:sp>
      <p:sp>
        <p:nvSpPr>
          <p:cNvPr id="101" name="Google Shape;101;p16"/>
          <p:cNvSpPr/>
          <p:nvPr/>
        </p:nvSpPr>
        <p:spPr>
          <a:xfrm>
            <a:off x="5580475" y="-18200"/>
            <a:ext cx="3563400" cy="51981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6"/>
          <p:cNvPicPr preferRelativeResize="0"/>
          <p:nvPr/>
        </p:nvPicPr>
        <p:blipFill rotWithShape="1">
          <a:blip r:embed="rId3">
            <a:alphaModFix/>
          </a:blip>
          <a:srcRect b="0" l="3956" r="11676" t="0"/>
          <a:stretch/>
        </p:blipFill>
        <p:spPr>
          <a:xfrm>
            <a:off x="5580475" y="-52075"/>
            <a:ext cx="3331901" cy="526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External Research </a:t>
            </a:r>
            <a:r>
              <a:rPr b="1" lang="en-GB">
                <a:solidFill>
                  <a:srgbClr val="EE795B"/>
                </a:solidFill>
              </a:rPr>
              <a:t>Findings</a:t>
            </a:r>
            <a:r>
              <a:rPr b="1" lang="en-GB"/>
              <a:t> </a:t>
            </a:r>
            <a:endParaRPr b="1"/>
          </a:p>
        </p:txBody>
      </p:sp>
      <p:sp>
        <p:nvSpPr>
          <p:cNvPr id="434" name="Google Shape;434;p43"/>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35" name="Google Shape;435;p43"/>
          <p:cNvSpPr txBox="1"/>
          <p:nvPr/>
        </p:nvSpPr>
        <p:spPr>
          <a:xfrm>
            <a:off x="311700" y="1071750"/>
            <a:ext cx="8142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Purpose:</a:t>
            </a:r>
            <a:r>
              <a:rPr lang="en-GB" sz="1200">
                <a:solidFill>
                  <a:srgbClr val="595959"/>
                </a:solidFill>
                <a:latin typeface="Pontano Sans"/>
                <a:ea typeface="Pontano Sans"/>
                <a:cs typeface="Pontano Sans"/>
                <a:sym typeface="Pontano Sans"/>
              </a:rPr>
              <a:t> To Understand Community and Context for Our First Person Research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Assimilated, not excluded</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“Indian” is a colonist term – existed as tribal identity, not collective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Indigenous identity needs to be won both by colonizers and by community</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Many more tribes than officially registered because was a disadvantage at the time to register, so data may be a little off</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Identity is based on land but can be fluid</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 conversations, both sides need to share and be vulnerable</a:t>
            </a:r>
            <a:endParaRPr sz="1200">
              <a:solidFill>
                <a:srgbClr val="595959"/>
              </a:solidFill>
              <a:latin typeface="Pontano Sans"/>
              <a:ea typeface="Pontano Sans"/>
              <a:cs typeface="Pontano Sans"/>
              <a:sym typeface="Pontan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4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External Research </a:t>
            </a:r>
            <a:r>
              <a:rPr b="1" lang="en-GB">
                <a:solidFill>
                  <a:srgbClr val="EE795B"/>
                </a:solidFill>
              </a:rPr>
              <a:t>Findings</a:t>
            </a:r>
            <a:r>
              <a:rPr lang="en-GB">
                <a:solidFill>
                  <a:srgbClr val="999999"/>
                </a:solidFill>
              </a:rPr>
              <a:t> </a:t>
            </a:r>
            <a:r>
              <a:rPr lang="en-GB" sz="2400">
                <a:solidFill>
                  <a:srgbClr val="999999"/>
                </a:solidFill>
              </a:rPr>
              <a:t>cont.</a:t>
            </a:r>
            <a:endParaRPr sz="2400">
              <a:solidFill>
                <a:srgbClr val="999999"/>
              </a:solidFill>
            </a:endParaRPr>
          </a:p>
        </p:txBody>
      </p:sp>
      <p:sp>
        <p:nvSpPr>
          <p:cNvPr id="441" name="Google Shape;441;p44"/>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42" name="Google Shape;442;p44"/>
          <p:cNvSpPr txBox="1"/>
          <p:nvPr/>
        </p:nvSpPr>
        <p:spPr>
          <a:xfrm>
            <a:off x="434300" y="997575"/>
            <a:ext cx="7199400" cy="36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highlight>
                  <a:srgbClr val="FFFFFF"/>
                </a:highlight>
                <a:latin typeface="Pontano Sans"/>
                <a:ea typeface="Pontano Sans"/>
                <a:cs typeface="Pontano Sans"/>
                <a:sym typeface="Pontano Sans"/>
              </a:rPr>
              <a:t>Minnesota Department of Employment and Economic Development</a:t>
            </a:r>
            <a:r>
              <a:rPr b="1" lang="en-GB" sz="1200">
                <a:solidFill>
                  <a:srgbClr val="595959"/>
                </a:solidFill>
                <a:latin typeface="Pontano Sans"/>
                <a:ea typeface="Pontano Sans"/>
                <a:cs typeface="Pontano Sans"/>
                <a:sym typeface="Pontano Sans"/>
              </a:rPr>
              <a:t> (DEED) </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u="sng">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u="sng">
                <a:solidFill>
                  <a:srgbClr val="595959"/>
                </a:solidFill>
                <a:latin typeface="Pontano Sans"/>
                <a:ea typeface="Pontano Sans"/>
                <a:cs typeface="Pontano Sans"/>
                <a:sym typeface="Pontano Sans"/>
              </a:rPr>
              <a:t>Stats for A</a:t>
            </a:r>
            <a:r>
              <a:rPr lang="en-GB" sz="1200" u="sng">
                <a:solidFill>
                  <a:srgbClr val="595959"/>
                </a:solidFill>
                <a:latin typeface="Pontano Sans"/>
                <a:ea typeface="Pontano Sans"/>
                <a:cs typeface="Pontano Sans"/>
                <a:sym typeface="Pontano Sans"/>
              </a:rPr>
              <a:t>merican Indians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American Indian &amp; Alaska Native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2016		Metro Area		Minnesota</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		16,872 (.6% pop)	1% of population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American Indian Education Attainment</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aged 25+	less than hs diploma	17.5%</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		hs graduate		33%</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		some college		33.7%</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		bachelor’s +		15.9%</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Metro Area Median Household Income $43,183 ($33k less than white)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Job Education Requirements Metro Area: 60.8% of jobs need hs diploma or less</a:t>
            </a:r>
            <a:endParaRPr sz="1200">
              <a:solidFill>
                <a:srgbClr val="595959"/>
              </a:solidFill>
              <a:latin typeface="Pontano Sans"/>
              <a:ea typeface="Pontano Sans"/>
              <a:cs typeface="Pontano Sans"/>
              <a:sym typeface="Pontan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a:t>
            </a:r>
            <a:r>
              <a:rPr lang="en-GB"/>
              <a:t>ternal Research </a:t>
            </a:r>
            <a:r>
              <a:rPr b="1" lang="en-GB">
                <a:solidFill>
                  <a:srgbClr val="EE795B"/>
                </a:solidFill>
              </a:rPr>
              <a:t>Findings</a:t>
            </a:r>
            <a:r>
              <a:rPr b="1" lang="en-GB"/>
              <a:t> </a:t>
            </a:r>
            <a:endParaRPr b="1"/>
          </a:p>
        </p:txBody>
      </p:sp>
      <p:sp>
        <p:nvSpPr>
          <p:cNvPr id="448" name="Google Shape;448;p4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49" name="Google Shape;449;p45"/>
          <p:cNvSpPr txBox="1"/>
          <p:nvPr/>
        </p:nvSpPr>
        <p:spPr>
          <a:xfrm>
            <a:off x="311700" y="1494988"/>
            <a:ext cx="8142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Purpose: To understand where BGW is currently in relation to the rest of the industry</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The current design is on trend with others in the industry</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Website copy and workshop descriptions could benefit from further clarification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Clean design but missing photographs and personal touch</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A majority of initial traffic seems to be from the workshops, but they aren’t terribly present on the homepage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Start today is a nice touch, making it as simple as possible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Get info on response rate to base feedback form on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Google Shape;454;p46"/>
          <p:cNvPicPr preferRelativeResize="0"/>
          <p:nvPr/>
        </p:nvPicPr>
        <p:blipFill>
          <a:blip r:embed="rId3">
            <a:alphaModFix/>
          </a:blip>
          <a:stretch>
            <a:fillRect/>
          </a:stretch>
        </p:blipFill>
        <p:spPr>
          <a:xfrm>
            <a:off x="5168748" y="0"/>
            <a:ext cx="3975242" cy="5143501"/>
          </a:xfrm>
          <a:prstGeom prst="rect">
            <a:avLst/>
          </a:prstGeom>
          <a:noFill/>
          <a:ln>
            <a:noFill/>
          </a:ln>
        </p:spPr>
      </p:pic>
      <p:sp>
        <p:nvSpPr>
          <p:cNvPr id="455" name="Google Shape;455;p4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Mood Board for</a:t>
            </a:r>
            <a:r>
              <a:rPr lang="en-GB"/>
              <a:t> </a:t>
            </a:r>
            <a:r>
              <a:rPr b="1" lang="en-GB">
                <a:solidFill>
                  <a:srgbClr val="EE795B"/>
                </a:solidFill>
              </a:rPr>
              <a:t>Guides</a:t>
            </a:r>
            <a:r>
              <a:rPr b="1" lang="en-GB"/>
              <a:t> </a:t>
            </a:r>
            <a:endParaRPr b="1"/>
          </a:p>
        </p:txBody>
      </p:sp>
      <p:sp>
        <p:nvSpPr>
          <p:cNvPr id="456" name="Google Shape;456;p4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57" name="Google Shape;457;p46"/>
          <p:cNvPicPr preferRelativeResize="0"/>
          <p:nvPr/>
        </p:nvPicPr>
        <p:blipFill rotWithShape="1">
          <a:blip r:embed="rId4">
            <a:alphaModFix/>
          </a:blip>
          <a:srcRect b="0" l="0" r="0" t="4734"/>
          <a:stretch/>
        </p:blipFill>
        <p:spPr>
          <a:xfrm>
            <a:off x="1097325" y="801100"/>
            <a:ext cx="3108525" cy="41887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Person Research</a:t>
            </a:r>
            <a:r>
              <a:rPr lang="en-GB"/>
              <a:t> </a:t>
            </a:r>
            <a:r>
              <a:rPr b="1" lang="en-GB">
                <a:solidFill>
                  <a:srgbClr val="EE795B"/>
                </a:solidFill>
              </a:rPr>
              <a:t>Findings</a:t>
            </a:r>
            <a:r>
              <a:rPr b="1" lang="en-GB"/>
              <a:t> </a:t>
            </a:r>
            <a:endParaRPr b="1"/>
          </a:p>
        </p:txBody>
      </p:sp>
      <p:sp>
        <p:nvSpPr>
          <p:cNvPr id="463" name="Google Shape;463;p4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64" name="Google Shape;464;p47"/>
          <p:cNvSpPr txBox="1"/>
          <p:nvPr/>
        </p:nvSpPr>
        <p:spPr>
          <a:xfrm>
            <a:off x="434300" y="1071750"/>
            <a:ext cx="8250600" cy="34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Purpose:</a:t>
            </a: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To gain a better understanding of those currently and previously involved with BGW. Their introduction to the organization, their experience, and where they are in relation to the organization currently.</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2"/>
                </a:solidFill>
                <a:latin typeface="Pontano Sans"/>
                <a:ea typeface="Pontano Sans"/>
                <a:cs typeface="Pontano Sans"/>
                <a:sym typeface="Pontano Sans"/>
              </a:rPr>
              <a:t>Methods:</a:t>
            </a:r>
            <a:r>
              <a:rPr lang="en-GB" sz="1200">
                <a:solidFill>
                  <a:schemeClr val="dk2"/>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Two different focus groups for a total of 3 interviewees.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6 phone interviews.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b="1" lang="en-GB" sz="1200">
                <a:solidFill>
                  <a:schemeClr val="dk2"/>
                </a:solidFill>
                <a:latin typeface="Pontano Sans"/>
                <a:ea typeface="Pontano Sans"/>
                <a:cs typeface="Pontano Sans"/>
                <a:sym typeface="Pontano Sans"/>
              </a:rPr>
              <a:t>Primary Themes:</a:t>
            </a:r>
            <a:r>
              <a:rPr lang="en-GB" sz="1200">
                <a:solidFill>
                  <a:schemeClr val="dk2"/>
                </a:solidFill>
                <a:latin typeface="Pontano Sans"/>
                <a:ea typeface="Pontano Sans"/>
                <a:cs typeface="Pontano Sans"/>
                <a:sym typeface="Pontano Sans"/>
              </a:rPr>
              <a:t> </a:t>
            </a:r>
            <a:endParaRPr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chemeClr val="dk2"/>
                </a:solidFill>
                <a:latin typeface="Pontano Sans"/>
                <a:ea typeface="Pontano Sans"/>
                <a:cs typeface="Pontano Sans"/>
                <a:sym typeface="Pontano Sans"/>
              </a:rPr>
              <a:t>Most people agree that they love Andrea and see her presence heavily in the community—bodes well for BGW.</a:t>
            </a:r>
            <a:endParaRPr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chemeClr val="dk2"/>
                </a:solidFill>
                <a:latin typeface="Pontano Sans"/>
                <a:ea typeface="Pontano Sans"/>
                <a:cs typeface="Pontano Sans"/>
                <a:sym typeface="Pontano Sans"/>
              </a:rPr>
              <a:t>A majority of people agree that they wish they had been introduced to BGW earlier, and have explicitly said they would see the benefit of introducing it to other people earlier.</a:t>
            </a:r>
            <a:endParaRPr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chemeClr val="dk2"/>
                </a:solidFill>
                <a:latin typeface="Pontano Sans"/>
                <a:ea typeface="Pontano Sans"/>
                <a:cs typeface="Pontano Sans"/>
                <a:sym typeface="Pontano Sans"/>
              </a:rPr>
              <a:t>Most did not have a clear understanding of which services BGW offers and when they are.</a:t>
            </a:r>
            <a:endParaRPr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Pontano Sans"/>
              <a:ea typeface="Pontano Sans"/>
              <a:cs typeface="Pontano Sans"/>
              <a:sym typeface="Pontan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Media</a:t>
            </a:r>
            <a:r>
              <a:rPr lang="en-GB">
                <a:solidFill>
                  <a:srgbClr val="566579"/>
                </a:solidFill>
                <a:latin typeface="Trebuchet MS"/>
                <a:ea typeface="Trebuchet MS"/>
                <a:cs typeface="Trebuchet MS"/>
                <a:sym typeface="Trebuchet MS"/>
              </a:rPr>
              <a:t> </a:t>
            </a:r>
            <a:r>
              <a:rPr b="1" lang="en-GB">
                <a:solidFill>
                  <a:srgbClr val="EE795B"/>
                </a:solidFill>
              </a:rPr>
              <a:t>Best Practices</a:t>
            </a:r>
            <a:endParaRPr b="1">
              <a:solidFill>
                <a:srgbClr val="EE795B"/>
              </a:solidFill>
              <a:latin typeface="Trebuchet MS"/>
              <a:ea typeface="Trebuchet MS"/>
              <a:cs typeface="Trebuchet MS"/>
              <a:sym typeface="Trebuchet MS"/>
            </a:endParaRPr>
          </a:p>
        </p:txBody>
      </p:sp>
      <p:sp>
        <p:nvSpPr>
          <p:cNvPr id="470" name="Google Shape;470;p48"/>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71" name="Google Shape;471;p48"/>
          <p:cNvSpPr txBox="1"/>
          <p:nvPr/>
        </p:nvSpPr>
        <p:spPr>
          <a:xfrm>
            <a:off x="163075" y="1141150"/>
            <a:ext cx="3000000" cy="35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Instagram Steps</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Find a good photo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Include call-to-action - like asking viewers to respond to the post</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Use 5 to 30 hashtags - 11 is recommended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Use emojis - catches peoples’ attention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
        <p:nvSpPr>
          <p:cNvPr id="472" name="Google Shape;472;p48"/>
          <p:cNvSpPr txBox="1"/>
          <p:nvPr/>
        </p:nvSpPr>
        <p:spPr>
          <a:xfrm>
            <a:off x="5832300" y="11411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Facebook Recommendations</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Currently posting all events happening - great!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Try to use more consistent photos if you can - it keeps the brand more recognizable</a:t>
            </a:r>
            <a:endParaRPr sz="1200">
              <a:solidFill>
                <a:srgbClr val="595959"/>
              </a:solidFill>
              <a:latin typeface="Pontano Sans"/>
              <a:ea typeface="Pontano Sans"/>
              <a:cs typeface="Pontano Sans"/>
              <a:sym typeface="Pontano Sans"/>
            </a:endParaRPr>
          </a:p>
        </p:txBody>
      </p:sp>
      <p:sp>
        <p:nvSpPr>
          <p:cNvPr id="473" name="Google Shape;473;p48"/>
          <p:cNvSpPr txBox="1"/>
          <p:nvPr/>
        </p:nvSpPr>
        <p:spPr>
          <a:xfrm>
            <a:off x="2923000" y="11238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Instagram R</a:t>
            </a:r>
            <a:r>
              <a:rPr b="1" lang="en-GB" sz="1200">
                <a:solidFill>
                  <a:srgbClr val="595959"/>
                </a:solidFill>
                <a:latin typeface="Pontano Sans"/>
                <a:ea typeface="Pontano Sans"/>
                <a:cs typeface="Pontano Sans"/>
                <a:sym typeface="Pontano Sans"/>
              </a:rPr>
              <a:t>ecommendations </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Make sure photo is pretty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Consistency is good - keeps the brand recognizable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Research hashtags used by similar companies to get inspiration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Post once a day </a:t>
            </a:r>
            <a:endParaRPr sz="1200">
              <a:solidFill>
                <a:srgbClr val="595959"/>
              </a:solidFill>
              <a:latin typeface="Pontano Sans"/>
              <a:ea typeface="Pontano Sans"/>
              <a:cs typeface="Pontano Sans"/>
              <a:sym typeface="Pontan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Media</a:t>
            </a:r>
            <a:r>
              <a:rPr lang="en-GB">
                <a:solidFill>
                  <a:srgbClr val="566579"/>
                </a:solidFill>
                <a:latin typeface="Trebuchet MS"/>
                <a:ea typeface="Trebuchet MS"/>
                <a:cs typeface="Trebuchet MS"/>
                <a:sym typeface="Trebuchet MS"/>
              </a:rPr>
              <a:t> </a:t>
            </a:r>
            <a:r>
              <a:rPr b="1" lang="en-GB">
                <a:solidFill>
                  <a:srgbClr val="EE795B"/>
                </a:solidFill>
              </a:rPr>
              <a:t>Tool</a:t>
            </a:r>
            <a:endParaRPr b="1">
              <a:solidFill>
                <a:srgbClr val="EE795B"/>
              </a:solidFill>
              <a:latin typeface="Trebuchet MS"/>
              <a:ea typeface="Trebuchet MS"/>
              <a:cs typeface="Trebuchet MS"/>
              <a:sym typeface="Trebuchet MS"/>
            </a:endParaRPr>
          </a:p>
        </p:txBody>
      </p:sp>
      <p:sp>
        <p:nvSpPr>
          <p:cNvPr id="479" name="Google Shape;479;p49"/>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80" name="Google Shape;480;p49"/>
          <p:cNvPicPr preferRelativeResize="0"/>
          <p:nvPr/>
        </p:nvPicPr>
        <p:blipFill>
          <a:blip r:embed="rId3">
            <a:alphaModFix/>
          </a:blip>
          <a:stretch>
            <a:fillRect/>
          </a:stretch>
        </p:blipFill>
        <p:spPr>
          <a:xfrm>
            <a:off x="3467350" y="1199475"/>
            <a:ext cx="5107851" cy="2345950"/>
          </a:xfrm>
          <a:prstGeom prst="rect">
            <a:avLst/>
          </a:prstGeom>
          <a:noFill/>
          <a:ln>
            <a:noFill/>
          </a:ln>
        </p:spPr>
      </p:pic>
      <p:sp>
        <p:nvSpPr>
          <p:cNvPr id="481" name="Google Shape;481;p49"/>
          <p:cNvSpPr txBox="1"/>
          <p:nvPr/>
        </p:nvSpPr>
        <p:spPr>
          <a:xfrm>
            <a:off x="311700" y="975150"/>
            <a:ext cx="28041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Automation</a:t>
            </a:r>
            <a:r>
              <a:rPr lang="en-GB" sz="1200">
                <a:solidFill>
                  <a:srgbClr val="595959"/>
                </a:solidFill>
                <a:latin typeface="Pontano Sans"/>
                <a:ea typeface="Pontano Sans"/>
                <a:cs typeface="Pontano Sans"/>
                <a:sym typeface="Pontano Sans"/>
              </a:rPr>
              <a:t>: </a:t>
            </a:r>
            <a:r>
              <a:rPr b="1" lang="en-GB" sz="1200">
                <a:solidFill>
                  <a:srgbClr val="595959"/>
                </a:solidFill>
                <a:latin typeface="Pontano Sans"/>
                <a:ea typeface="Pontano Sans"/>
                <a:cs typeface="Pontano Sans"/>
                <a:sym typeface="Pontano Sans"/>
              </a:rPr>
              <a:t>Use Later.com </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works for Pinterest, Instagram, Facebook, and Twitter</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Can upload photos &amp; messages up to 2 weeks in advance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Recommend setting a date &amp; putting it into calendar (ex. every Monday)</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Recommended to post daily</a:t>
            </a:r>
            <a:endParaRPr sz="1200">
              <a:solidFill>
                <a:srgbClr val="595959"/>
              </a:solidFill>
              <a:latin typeface="Pontano Sans"/>
              <a:ea typeface="Pontano Sans"/>
              <a:cs typeface="Pontano Sans"/>
              <a:sym typeface="Pontano Sans"/>
            </a:endParaRPr>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solidFill>
                  <a:srgbClr val="566579"/>
                </a:solidFill>
                <a:latin typeface="Trebuchet MS"/>
                <a:ea typeface="Trebuchet MS"/>
                <a:cs typeface="Trebuchet MS"/>
                <a:sym typeface="Trebuchet MS"/>
              </a:rPr>
              <a:t> </a:t>
            </a:r>
            <a:r>
              <a:rPr b="1" lang="en-GB">
                <a:solidFill>
                  <a:srgbClr val="EE795B"/>
                </a:solidFill>
              </a:rPr>
              <a:t>G</a:t>
            </a:r>
            <a:r>
              <a:rPr b="1" lang="en-GB">
                <a:solidFill>
                  <a:srgbClr val="EE795B"/>
                </a:solidFill>
              </a:rPr>
              <a:t>uides</a:t>
            </a:r>
            <a:endParaRPr b="1">
              <a:solidFill>
                <a:srgbClr val="EE795B"/>
              </a:solidFill>
              <a:latin typeface="Trebuchet MS"/>
              <a:ea typeface="Trebuchet MS"/>
              <a:cs typeface="Trebuchet MS"/>
              <a:sym typeface="Trebuchet MS"/>
            </a:endParaRPr>
          </a:p>
        </p:txBody>
      </p:sp>
      <p:sp>
        <p:nvSpPr>
          <p:cNvPr id="487" name="Google Shape;487;p50"/>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88" name="Google Shape;488;p50"/>
          <p:cNvSpPr txBox="1"/>
          <p:nvPr/>
        </p:nvSpPr>
        <p:spPr>
          <a:xfrm>
            <a:off x="3448025" y="1129675"/>
            <a:ext cx="21645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The Design</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Easily customizable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InDesign format</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BGW branding</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Clean design that can be used with a variety of topics</a:t>
            </a:r>
            <a:endParaRPr sz="1200">
              <a:solidFill>
                <a:srgbClr val="595959"/>
              </a:solidFill>
              <a:latin typeface="Pontano Sans"/>
              <a:ea typeface="Pontano Sans"/>
              <a:cs typeface="Pontano Sans"/>
              <a:sym typeface="Pontano Sans"/>
            </a:endParaRPr>
          </a:p>
        </p:txBody>
      </p:sp>
      <p:sp>
        <p:nvSpPr>
          <p:cNvPr id="489" name="Google Shape;489;p50"/>
          <p:cNvSpPr txBox="1"/>
          <p:nvPr/>
        </p:nvSpPr>
        <p:spPr>
          <a:xfrm>
            <a:off x="311700"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What We Heard</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People were looking for additional information after the workshops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They were looking to a reference guide of some kind when they didn’t have time to commit to an entire workshop</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Useful, quick bits of information that they could follow up on if needed</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
        <p:nvSpPr>
          <p:cNvPr id="490" name="Google Shape;490;p50"/>
          <p:cNvSpPr txBox="1"/>
          <p:nvPr/>
        </p:nvSpPr>
        <p:spPr>
          <a:xfrm>
            <a:off x="5856675"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The Mission</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To create something that people interested in or involved with BGW can use to gain additional information about their programs and financial literacy topics. Could be used as a form of marketing to raise awareness in the community by distributing these guides at community centers.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1"/>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Customer Experience</a:t>
            </a:r>
            <a:r>
              <a:rPr lang="en-GB">
                <a:solidFill>
                  <a:srgbClr val="566579"/>
                </a:solidFill>
                <a:latin typeface="Trebuchet MS"/>
                <a:ea typeface="Trebuchet MS"/>
                <a:cs typeface="Trebuchet MS"/>
                <a:sym typeface="Trebuchet MS"/>
              </a:rPr>
              <a:t> </a:t>
            </a:r>
            <a:r>
              <a:rPr b="1" lang="en-GB">
                <a:solidFill>
                  <a:srgbClr val="EE795B"/>
                </a:solidFill>
              </a:rPr>
              <a:t>Map</a:t>
            </a:r>
            <a:endParaRPr b="1">
              <a:solidFill>
                <a:srgbClr val="EE795B"/>
              </a:solidFill>
              <a:latin typeface="Trebuchet MS"/>
              <a:ea typeface="Trebuchet MS"/>
              <a:cs typeface="Trebuchet MS"/>
              <a:sym typeface="Trebuchet MS"/>
            </a:endParaRPr>
          </a:p>
        </p:txBody>
      </p:sp>
      <p:sp>
        <p:nvSpPr>
          <p:cNvPr id="496" name="Google Shape;496;p51"/>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97" name="Google Shape;497;p51"/>
          <p:cNvSpPr txBox="1"/>
          <p:nvPr/>
        </p:nvSpPr>
        <p:spPr>
          <a:xfrm>
            <a:off x="3448025" y="1129675"/>
            <a:ext cx="21645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2"/>
                </a:solidFill>
                <a:latin typeface="Pontano Sans"/>
                <a:ea typeface="Pontano Sans"/>
                <a:cs typeface="Pontano Sans"/>
                <a:sym typeface="Pontano Sans"/>
              </a:rPr>
              <a:t>The Design</a:t>
            </a:r>
            <a:endParaRPr b="1"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chemeClr val="dk2"/>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Easily customizable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InDesign format</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BGW branding</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Clean design </a:t>
            </a:r>
            <a:endParaRPr sz="1200">
              <a:solidFill>
                <a:srgbClr val="595959"/>
              </a:solidFill>
              <a:latin typeface="Pontano Sans"/>
              <a:ea typeface="Pontano Sans"/>
              <a:cs typeface="Pontano Sans"/>
              <a:sym typeface="Pontano Sans"/>
            </a:endParaRPr>
          </a:p>
        </p:txBody>
      </p:sp>
      <p:sp>
        <p:nvSpPr>
          <p:cNvPr id="498" name="Google Shape;498;p51"/>
          <p:cNvSpPr txBox="1"/>
          <p:nvPr/>
        </p:nvSpPr>
        <p:spPr>
          <a:xfrm>
            <a:off x="311700"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2"/>
                </a:solidFill>
                <a:latin typeface="Pontano Sans"/>
                <a:ea typeface="Pontano Sans"/>
                <a:cs typeface="Pontano Sans"/>
                <a:sym typeface="Pontano Sans"/>
              </a:rPr>
              <a:t>What We Heard</a:t>
            </a:r>
            <a:endParaRPr b="1" sz="1200">
              <a:solidFill>
                <a:schemeClr val="dk2"/>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chemeClr val="dk2"/>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chemeClr val="dk2"/>
                </a:solidFill>
                <a:latin typeface="Pontano Sans"/>
                <a:ea typeface="Pontano Sans"/>
                <a:cs typeface="Pontano Sans"/>
                <a:sym typeface="Pontano Sans"/>
              </a:rPr>
              <a:t>Internally, you wanted something that shows the path customers take through the organization</a:t>
            </a:r>
            <a:endParaRPr sz="1200">
              <a:solidFill>
                <a:schemeClr val="dk2"/>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People were unaware of all the services BGW provides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
        <p:nvSpPr>
          <p:cNvPr id="499" name="Google Shape;499;p51"/>
          <p:cNvSpPr txBox="1"/>
          <p:nvPr/>
        </p:nvSpPr>
        <p:spPr>
          <a:xfrm>
            <a:off x="5856675"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2"/>
                </a:solidFill>
                <a:latin typeface="Pontano Sans"/>
                <a:ea typeface="Pontano Sans"/>
                <a:cs typeface="Pontano Sans"/>
                <a:sym typeface="Pontano Sans"/>
              </a:rPr>
              <a:t>The Mission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To create a map that can visually layout everything BGW has to offer. Can be used for internal purposes or as a handout for customers.</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Feedback and Data </a:t>
            </a:r>
            <a:r>
              <a:rPr b="1" lang="en-GB">
                <a:solidFill>
                  <a:srgbClr val="EE795B"/>
                </a:solidFill>
              </a:rPr>
              <a:t>Collection</a:t>
            </a:r>
            <a:endParaRPr b="1">
              <a:solidFill>
                <a:srgbClr val="EE795B"/>
              </a:solidFill>
              <a:latin typeface="Trebuchet MS"/>
              <a:ea typeface="Trebuchet MS"/>
              <a:cs typeface="Trebuchet MS"/>
              <a:sym typeface="Trebuchet MS"/>
            </a:endParaRPr>
          </a:p>
        </p:txBody>
      </p:sp>
      <p:sp>
        <p:nvSpPr>
          <p:cNvPr id="505" name="Google Shape;505;p5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06" name="Google Shape;506;p52"/>
          <p:cNvSpPr txBox="1"/>
          <p:nvPr/>
        </p:nvSpPr>
        <p:spPr>
          <a:xfrm>
            <a:off x="3448025" y="1129675"/>
            <a:ext cx="21645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The Platform</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SurveyMonkey is free and very intuitive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Data Visualization tools simplify the analysis process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Surveys can be easily shared by email, direct link, or in “kiosk” mode</a:t>
            </a:r>
            <a:endParaRPr sz="1200">
              <a:solidFill>
                <a:srgbClr val="595959"/>
              </a:solidFill>
              <a:latin typeface="Pontano Sans"/>
              <a:ea typeface="Pontano Sans"/>
              <a:cs typeface="Pontano Sans"/>
              <a:sym typeface="Pontano Sans"/>
            </a:endParaRPr>
          </a:p>
        </p:txBody>
      </p:sp>
      <p:sp>
        <p:nvSpPr>
          <p:cNvPr id="507" name="Google Shape;507;p52"/>
          <p:cNvSpPr txBox="1"/>
          <p:nvPr/>
        </p:nvSpPr>
        <p:spPr>
          <a:xfrm>
            <a:off x="311700"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What We Heard</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Bii Gii Wiin has collected information but don’t have the data in a useful format</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Customers were eager for more follow-up after workshops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Customers were eager to offer advice and feedback when asked</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sz="1100">
              <a:solidFill>
                <a:srgbClr val="595959"/>
              </a:solidFill>
            </a:endParaRPr>
          </a:p>
          <a:p>
            <a:pPr indent="0" lvl="0" marL="0" rtl="0" algn="l">
              <a:lnSpc>
                <a:spcPct val="115000"/>
              </a:lnSpc>
              <a:spcBef>
                <a:spcPts val="0"/>
              </a:spcBef>
              <a:spcAft>
                <a:spcPts val="0"/>
              </a:spcAft>
              <a:buNone/>
            </a:pPr>
            <a:r>
              <a:t/>
            </a:r>
            <a:endParaRPr>
              <a:solidFill>
                <a:srgbClr val="595959"/>
              </a:solidFill>
            </a:endParaRPr>
          </a:p>
        </p:txBody>
      </p:sp>
      <p:sp>
        <p:nvSpPr>
          <p:cNvPr id="508" name="Google Shape;508;p52"/>
          <p:cNvSpPr txBox="1"/>
          <p:nvPr/>
        </p:nvSpPr>
        <p:spPr>
          <a:xfrm>
            <a:off x="5856675" y="1129675"/>
            <a:ext cx="3000000" cy="22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The Mission</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As an organization committed to the community, it’s vital to constantly asses if the community needs are being met. By implementing a survey system, Bii Gii Wiin can easily collect feedback, open communication with their customers, and use the data to make improvements as needed.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566579"/>
                </a:solidFill>
                <a:latin typeface="Trebuchet MS"/>
                <a:ea typeface="Trebuchet MS"/>
                <a:cs typeface="Trebuchet MS"/>
                <a:sym typeface="Trebuchet MS"/>
              </a:rPr>
              <a:t>The</a:t>
            </a:r>
            <a:r>
              <a:rPr lang="en-GB">
                <a:solidFill>
                  <a:srgbClr val="566579"/>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Agenda</a:t>
            </a:r>
            <a:endParaRPr b="1"/>
          </a:p>
        </p:txBody>
      </p:sp>
      <p:sp>
        <p:nvSpPr>
          <p:cNvPr id="108" name="Google Shape;108;p17"/>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a:t>
            </a:r>
            <a:r>
              <a:rPr lang="en-GB">
                <a:solidFill>
                  <a:srgbClr val="566579"/>
                </a:solidFill>
                <a:latin typeface="Trebuchet MS"/>
                <a:ea typeface="Trebuchet MS"/>
                <a:cs typeface="Trebuchet MS"/>
                <a:sym typeface="Trebuchet MS"/>
              </a:rPr>
              <a:t> </a:t>
            </a:r>
            <a:r>
              <a:rPr b="1" lang="en-GB">
                <a:solidFill>
                  <a:srgbClr val="EE795B"/>
                </a:solidFill>
              </a:rPr>
              <a:t>Considerations</a:t>
            </a:r>
            <a:endParaRPr b="1">
              <a:solidFill>
                <a:srgbClr val="EE795B"/>
              </a:solidFill>
              <a:latin typeface="Trebuchet MS"/>
              <a:ea typeface="Trebuchet MS"/>
              <a:cs typeface="Trebuchet MS"/>
              <a:sym typeface="Trebuchet MS"/>
            </a:endParaRPr>
          </a:p>
        </p:txBody>
      </p:sp>
      <p:sp>
        <p:nvSpPr>
          <p:cNvPr id="514" name="Google Shape;514;p53"/>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15" name="Google Shape;515;p53"/>
          <p:cNvSpPr txBox="1"/>
          <p:nvPr/>
        </p:nvSpPr>
        <p:spPr>
          <a:xfrm>
            <a:off x="311700" y="1229550"/>
            <a:ext cx="8377200" cy="31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Pontano Sans"/>
                <a:ea typeface="Pontano Sans"/>
                <a:cs typeface="Pontano Sans"/>
                <a:sym typeface="Pontano Sans"/>
              </a:rPr>
              <a:t>Based on Our Research, for Future Semesters We Would Recommend a Focus On:</a:t>
            </a:r>
            <a:endParaRPr b="1"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Brand messaging on website and social media</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Look into potential for earned income from business consulting</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Grow business to business consulting opportunities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Consider additional program offerings targeted toward a younger demographic and some of the suggestions from our research</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Explore new routes of funding</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Increase communications regarding upcoming opportunities with past and current customers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4"/>
          <p:cNvSpPr txBox="1"/>
          <p:nvPr>
            <p:ph type="title"/>
          </p:nvPr>
        </p:nvSpPr>
        <p:spPr>
          <a:xfrm>
            <a:off x="311700" y="1081850"/>
            <a:ext cx="8520600" cy="308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“It was really easy to learn from Andrea”</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“I go back and reference the cheat booklet often”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“I’d highly recommend the workshop to anyone who needs to learn. Especially in high school”</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“Financial literacy is a brand new world. My eyes are open”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“How does this fit into my life now?”</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rPr lang="en-GB" sz="1200">
                <a:solidFill>
                  <a:srgbClr val="595959"/>
                </a:solidFill>
                <a:latin typeface="Pontano Sans"/>
                <a:ea typeface="Pontano Sans"/>
                <a:cs typeface="Pontano Sans"/>
                <a:sym typeface="Pontano Sans"/>
              </a:rPr>
              <a:t>“Heck yeah, I want to be my own boss! But I need a coach to guide me through the process”</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“I’m sad that it’s not the first thing on the priority list for young people”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“Paperwork is a huge barrier. Even just sitting down in front of a computer.”</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“The native community is vibrant and beautiful but also shady. I don’t want to become a statistic”</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“Don’t always feel like I have enough time to commit to a course”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“As a young person, you don’t think about long-term planning. The focus is on “what can you do for me now”’</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“Not as involved (with BGW) as I’d like to be. Busy with life and personal life”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“I don’t think responsibly enough to prioritize financial education in my free time”</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“Now that I’m older, I see the value of the dollar and less need for instant gratification”</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Pontano Sans"/>
              <a:ea typeface="Pontano Sans"/>
              <a:cs typeface="Pontano Sans"/>
              <a:sym typeface="Pontano Sans"/>
            </a:endParaRPr>
          </a:p>
        </p:txBody>
      </p:sp>
      <p:sp>
        <p:nvSpPr>
          <p:cNvPr id="521" name="Google Shape;521;p54"/>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
        <p:nvSpPr>
          <p:cNvPr id="522" name="Google Shape;522;p5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a:t>
            </a:r>
            <a:r>
              <a:rPr lang="en-GB">
                <a:solidFill>
                  <a:srgbClr val="566579"/>
                </a:solidFill>
                <a:latin typeface="Trebuchet MS"/>
                <a:ea typeface="Trebuchet MS"/>
                <a:cs typeface="Trebuchet MS"/>
                <a:sym typeface="Trebuchet MS"/>
              </a:rPr>
              <a:t> </a:t>
            </a:r>
            <a:r>
              <a:rPr b="1" lang="en-GB">
                <a:solidFill>
                  <a:srgbClr val="EE795B"/>
                </a:solidFill>
              </a:rPr>
              <a:t>Quotes</a:t>
            </a:r>
            <a:endParaRPr b="1">
              <a:solidFill>
                <a:srgbClr val="EE795B"/>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a:t>
            </a:r>
            <a:r>
              <a:rPr lang="en-GB">
                <a:solidFill>
                  <a:srgbClr val="566579"/>
                </a:solidFill>
                <a:latin typeface="Trebuchet MS"/>
                <a:ea typeface="Trebuchet MS"/>
                <a:cs typeface="Trebuchet MS"/>
                <a:sym typeface="Trebuchet MS"/>
              </a:rPr>
              <a:t> </a:t>
            </a:r>
            <a:r>
              <a:rPr b="1" lang="en-GB">
                <a:solidFill>
                  <a:srgbClr val="EE795B"/>
                </a:solidFill>
              </a:rPr>
              <a:t>Steps</a:t>
            </a:r>
            <a:endParaRPr b="1">
              <a:solidFill>
                <a:srgbClr val="EE795B"/>
              </a:solidFill>
              <a:latin typeface="Trebuchet MS"/>
              <a:ea typeface="Trebuchet MS"/>
              <a:cs typeface="Trebuchet MS"/>
              <a:sym typeface="Trebuchet MS"/>
            </a:endParaRPr>
          </a:p>
        </p:txBody>
      </p:sp>
      <p:sp>
        <p:nvSpPr>
          <p:cNvPr id="528" name="Google Shape;528;p5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29" name="Google Shape;529;p55"/>
          <p:cNvSpPr txBox="1"/>
          <p:nvPr/>
        </p:nvSpPr>
        <p:spPr>
          <a:xfrm>
            <a:off x="311700" y="1029800"/>
            <a:ext cx="4996800" cy="36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For social media, post more frequently to Facebook (particularly events, workshops, and other services that BGW offers) and make images more </a:t>
            </a:r>
            <a:r>
              <a:rPr lang="en-GB" sz="1200">
                <a:solidFill>
                  <a:srgbClr val="595959"/>
                </a:solidFill>
                <a:latin typeface="Pontano Sans"/>
                <a:ea typeface="Pontano Sans"/>
                <a:cs typeface="Pontano Sans"/>
                <a:sym typeface="Pontano Sans"/>
              </a:rPr>
              <a:t>cohesive.</a:t>
            </a: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For the information guides, summarize the information needed for these financial literacy topics. Update the InDesign files and handout within the community and people affiliated with BGW.</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For the customer experience map, determine what in-depth information is necessary to include in order for customers to gain a better understanding of BGW’s offerings. Update the InDesign file for internal use; potentially handout to the community.</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rPr lang="en-GB" sz="1200">
                <a:solidFill>
                  <a:srgbClr val="595959"/>
                </a:solidFill>
                <a:latin typeface="Pontano Sans"/>
                <a:ea typeface="Pontano Sans"/>
                <a:cs typeface="Pontano Sans"/>
                <a:sym typeface="Pontano Sans"/>
              </a:rPr>
              <a:t>For the data collection, customize a survey on SurveyMonkey and share it with relevant parties. In order to get consistent, comparable feedback, plan on sending it soon after the workshop to </a:t>
            </a:r>
            <a:r>
              <a:rPr lang="en-GB" sz="1200">
                <a:solidFill>
                  <a:srgbClr val="595959"/>
                </a:solidFill>
                <a:latin typeface="Pontano Sans"/>
                <a:ea typeface="Pontano Sans"/>
                <a:cs typeface="Pontano Sans"/>
                <a:sym typeface="Pontano Sans"/>
              </a:rPr>
              <a:t>establish</a:t>
            </a:r>
            <a:r>
              <a:rPr lang="en-GB" sz="1200">
                <a:solidFill>
                  <a:srgbClr val="595959"/>
                </a:solidFill>
                <a:latin typeface="Pontano Sans"/>
                <a:ea typeface="Pontano Sans"/>
                <a:cs typeface="Pontano Sans"/>
                <a:sym typeface="Pontano Sans"/>
              </a:rPr>
              <a:t> regular contact. </a:t>
            </a:r>
            <a:endParaRPr sz="1200">
              <a:solidFill>
                <a:srgbClr val="595959"/>
              </a:solidFill>
              <a:latin typeface="Pontano Sans"/>
              <a:ea typeface="Pontano Sans"/>
              <a:cs typeface="Pontano Sans"/>
              <a:sym typeface="Pontano Sans"/>
            </a:endParaRPr>
          </a:p>
          <a:p>
            <a:pPr indent="0" lvl="0" marL="0" rtl="0" algn="l">
              <a:lnSpc>
                <a:spcPct val="115000"/>
              </a:lnSpc>
              <a:spcBef>
                <a:spcPts val="0"/>
              </a:spcBef>
              <a:spcAft>
                <a:spcPts val="0"/>
              </a:spcAft>
              <a:buNone/>
            </a:pPr>
            <a:r>
              <a:t/>
            </a:r>
            <a:endParaRPr>
              <a:solidFill>
                <a:srgbClr val="595959"/>
              </a:solidFill>
            </a:endParaRPr>
          </a:p>
        </p:txBody>
      </p:sp>
      <p:sp>
        <p:nvSpPr>
          <p:cNvPr id="530" name="Google Shape;530;p55"/>
          <p:cNvSpPr/>
          <p:nvPr/>
        </p:nvSpPr>
        <p:spPr>
          <a:xfrm>
            <a:off x="6700658" y="1770148"/>
            <a:ext cx="1603200" cy="16032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55"/>
          <p:cNvSpPr/>
          <p:nvPr/>
        </p:nvSpPr>
        <p:spPr>
          <a:xfrm>
            <a:off x="5580475" y="-18200"/>
            <a:ext cx="3563400" cy="51981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56"/>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5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8"/>
          <p:cNvSpPr/>
          <p:nvPr/>
        </p:nvSpPr>
        <p:spPr>
          <a:xfrm>
            <a:off x="0" y="0"/>
            <a:ext cx="9144000" cy="5143500"/>
          </a:xfrm>
          <a:prstGeom prst="rect">
            <a:avLst/>
          </a:prstGeom>
          <a:solidFill>
            <a:srgbClr val="566579">
              <a:alpha val="84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p:nvPr/>
        </p:nvSpPr>
        <p:spPr>
          <a:xfrm>
            <a:off x="964400" y="75"/>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8"/>
          <p:cNvCxnSpPr/>
          <p:nvPr/>
        </p:nvCxnSpPr>
        <p:spPr>
          <a:xfrm>
            <a:off x="1470725" y="1371707"/>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16" name="Google Shape;116;p18"/>
          <p:cNvCxnSpPr/>
          <p:nvPr/>
        </p:nvCxnSpPr>
        <p:spPr>
          <a:xfrm>
            <a:off x="1470725" y="2382782"/>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17" name="Google Shape;117;p18"/>
          <p:cNvCxnSpPr/>
          <p:nvPr/>
        </p:nvCxnSpPr>
        <p:spPr>
          <a:xfrm>
            <a:off x="1470725" y="3385032"/>
            <a:ext cx="0" cy="416400"/>
          </a:xfrm>
          <a:prstGeom prst="straightConnector1">
            <a:avLst/>
          </a:prstGeom>
          <a:noFill/>
          <a:ln cap="flat" cmpd="sng" w="9525">
            <a:solidFill>
              <a:srgbClr val="D9D9D9"/>
            </a:solidFill>
            <a:prstDash val="solid"/>
            <a:round/>
            <a:headEnd len="med" w="med" type="none"/>
            <a:tailEnd len="med" w="med" type="none"/>
          </a:ln>
        </p:spPr>
      </p:cxnSp>
      <p:grpSp>
        <p:nvGrpSpPr>
          <p:cNvPr id="118" name="Google Shape;118;p18"/>
          <p:cNvGrpSpPr/>
          <p:nvPr/>
        </p:nvGrpSpPr>
        <p:grpSpPr>
          <a:xfrm>
            <a:off x="2393950" y="872475"/>
            <a:ext cx="3838200" cy="775275"/>
            <a:chOff x="2393950" y="720075"/>
            <a:chExt cx="3838200" cy="775275"/>
          </a:xfrm>
        </p:grpSpPr>
        <p:sp>
          <p:nvSpPr>
            <p:cNvPr id="119" name="Google Shape;119;p18"/>
            <p:cNvSpPr txBox="1"/>
            <p:nvPr/>
          </p:nvSpPr>
          <p:spPr>
            <a:xfrm>
              <a:off x="2393950" y="10123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rgbClr val="FFFFFF"/>
                  </a:solidFill>
                  <a:latin typeface="Pontano Sans"/>
                  <a:ea typeface="Pontano Sans"/>
                  <a:cs typeface="Pontano Sans"/>
                  <a:sym typeface="Pontano Sans"/>
                </a:rPr>
                <a:t>Mission, Process, 4Ps</a:t>
              </a:r>
              <a:endParaRPr sz="900">
                <a:solidFill>
                  <a:srgbClr val="FFFFFF"/>
                </a:solidFill>
                <a:latin typeface="Pontano Sans"/>
                <a:ea typeface="Pontano Sans"/>
                <a:cs typeface="Pontano Sans"/>
                <a:sym typeface="Pontano Sans"/>
              </a:endParaRPr>
            </a:p>
          </p:txBody>
        </p:sp>
        <p:sp>
          <p:nvSpPr>
            <p:cNvPr id="120" name="Google Shape;120;p18"/>
            <p:cNvSpPr txBox="1"/>
            <p:nvPr/>
          </p:nvSpPr>
          <p:spPr>
            <a:xfrm>
              <a:off x="2393950" y="72007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750">
                  <a:solidFill>
                    <a:schemeClr val="lt1"/>
                  </a:solidFill>
                  <a:latin typeface="Pontano Sans"/>
                  <a:ea typeface="Pontano Sans"/>
                  <a:cs typeface="Pontano Sans"/>
                  <a:sym typeface="Pontano Sans"/>
                </a:rPr>
                <a:t>Project Overview</a:t>
              </a:r>
              <a:endParaRPr sz="1850">
                <a:latin typeface="Pontano Sans"/>
                <a:ea typeface="Pontano Sans"/>
                <a:cs typeface="Pontano Sans"/>
                <a:sym typeface="Pontano Sans"/>
              </a:endParaRPr>
            </a:p>
          </p:txBody>
        </p:sp>
      </p:grpSp>
      <p:grpSp>
        <p:nvGrpSpPr>
          <p:cNvPr id="121" name="Google Shape;121;p18"/>
          <p:cNvGrpSpPr/>
          <p:nvPr/>
        </p:nvGrpSpPr>
        <p:grpSpPr>
          <a:xfrm>
            <a:off x="2393950" y="1902837"/>
            <a:ext cx="3838200" cy="775275"/>
            <a:chOff x="2393950" y="1080200"/>
            <a:chExt cx="3838200" cy="775275"/>
          </a:xfrm>
        </p:grpSpPr>
        <p:sp>
          <p:nvSpPr>
            <p:cNvPr id="122" name="Google Shape;122;p18"/>
            <p:cNvSpPr txBox="1"/>
            <p:nvPr/>
          </p:nvSpPr>
          <p:spPr>
            <a:xfrm>
              <a:off x="2393950" y="1372475"/>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rgbClr val="FFFFFF"/>
                  </a:solidFill>
                  <a:latin typeface="Pontano Sans"/>
                  <a:ea typeface="Pontano Sans"/>
                  <a:cs typeface="Pontano Sans"/>
                  <a:sym typeface="Pontano Sans"/>
                </a:rPr>
                <a:t>Methodology, Findings</a:t>
              </a:r>
              <a:endParaRPr sz="900">
                <a:solidFill>
                  <a:srgbClr val="FFFFFF"/>
                </a:solidFill>
                <a:latin typeface="Pontano Sans"/>
                <a:ea typeface="Pontano Sans"/>
                <a:cs typeface="Pontano Sans"/>
                <a:sym typeface="Pontano Sans"/>
              </a:endParaRPr>
            </a:p>
          </p:txBody>
        </p:sp>
        <p:sp>
          <p:nvSpPr>
            <p:cNvPr id="123" name="Google Shape;123;p18"/>
            <p:cNvSpPr txBox="1"/>
            <p:nvPr/>
          </p:nvSpPr>
          <p:spPr>
            <a:xfrm>
              <a:off x="2393950" y="1080200"/>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Pontano Sans"/>
                  <a:ea typeface="Pontano Sans"/>
                  <a:cs typeface="Pontano Sans"/>
                  <a:sym typeface="Pontano Sans"/>
                </a:rPr>
                <a:t>The Research</a:t>
              </a:r>
              <a:endParaRPr sz="1850">
                <a:latin typeface="Pontano Sans"/>
                <a:ea typeface="Pontano Sans"/>
                <a:cs typeface="Pontano Sans"/>
                <a:sym typeface="Pontano Sans"/>
              </a:endParaRPr>
            </a:p>
          </p:txBody>
        </p:sp>
      </p:grpSp>
      <p:grpSp>
        <p:nvGrpSpPr>
          <p:cNvPr id="124" name="Google Shape;124;p18"/>
          <p:cNvGrpSpPr/>
          <p:nvPr/>
        </p:nvGrpSpPr>
        <p:grpSpPr>
          <a:xfrm>
            <a:off x="2393803" y="2852623"/>
            <a:ext cx="4229313" cy="775275"/>
            <a:chOff x="2393950" y="1089750"/>
            <a:chExt cx="3838200" cy="775275"/>
          </a:xfrm>
        </p:grpSpPr>
        <p:sp>
          <p:nvSpPr>
            <p:cNvPr id="125" name="Google Shape;125;p18"/>
            <p:cNvSpPr txBox="1"/>
            <p:nvPr/>
          </p:nvSpPr>
          <p:spPr>
            <a:xfrm>
              <a:off x="2393950" y="1382025"/>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rgbClr val="FFFFFF"/>
                  </a:solidFill>
                  <a:latin typeface="Pontano Sans"/>
                  <a:ea typeface="Pontano Sans"/>
                  <a:cs typeface="Pontano Sans"/>
                  <a:sym typeface="Pontano Sans"/>
                </a:rPr>
                <a:t>Social Media, Information Guides, Customer Experience, Data Collection </a:t>
              </a:r>
              <a:endParaRPr sz="900">
                <a:solidFill>
                  <a:srgbClr val="FFFFFF"/>
                </a:solidFill>
                <a:latin typeface="Pontano Sans"/>
                <a:ea typeface="Pontano Sans"/>
                <a:cs typeface="Pontano Sans"/>
                <a:sym typeface="Pontano Sans"/>
              </a:endParaRPr>
            </a:p>
          </p:txBody>
        </p:sp>
        <p:sp>
          <p:nvSpPr>
            <p:cNvPr id="126" name="Google Shape;126;p18"/>
            <p:cNvSpPr txBox="1"/>
            <p:nvPr/>
          </p:nvSpPr>
          <p:spPr>
            <a:xfrm>
              <a:off x="2393950" y="1089750"/>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Pontano Sans"/>
                  <a:ea typeface="Pontano Sans"/>
                  <a:cs typeface="Pontano Sans"/>
                  <a:sym typeface="Pontano Sans"/>
                </a:rPr>
                <a:t>The Recommendations</a:t>
              </a:r>
              <a:endParaRPr sz="1850">
                <a:latin typeface="Pontano Sans"/>
                <a:ea typeface="Pontano Sans"/>
                <a:cs typeface="Pontano Sans"/>
                <a:sym typeface="Pontano Sans"/>
              </a:endParaRPr>
            </a:p>
          </p:txBody>
        </p:sp>
      </p:grpSp>
      <p:grpSp>
        <p:nvGrpSpPr>
          <p:cNvPr id="127" name="Google Shape;127;p18"/>
          <p:cNvGrpSpPr/>
          <p:nvPr/>
        </p:nvGrpSpPr>
        <p:grpSpPr>
          <a:xfrm>
            <a:off x="2393950" y="3810934"/>
            <a:ext cx="3838200" cy="775275"/>
            <a:chOff x="2393950" y="1565025"/>
            <a:chExt cx="3838200" cy="775275"/>
          </a:xfrm>
        </p:grpSpPr>
        <p:sp>
          <p:nvSpPr>
            <p:cNvPr id="128" name="Google Shape;128;p18"/>
            <p:cNvSpPr txBox="1"/>
            <p:nvPr/>
          </p:nvSpPr>
          <p:spPr>
            <a:xfrm>
              <a:off x="2393950" y="185730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FFFFFF"/>
                </a:solidFill>
                <a:latin typeface="Pontano Sans"/>
                <a:ea typeface="Pontano Sans"/>
                <a:cs typeface="Pontano Sans"/>
                <a:sym typeface="Pontano Sans"/>
              </a:endParaRPr>
            </a:p>
          </p:txBody>
        </p:sp>
        <p:sp>
          <p:nvSpPr>
            <p:cNvPr id="129" name="Google Shape;129;p18"/>
            <p:cNvSpPr txBox="1"/>
            <p:nvPr/>
          </p:nvSpPr>
          <p:spPr>
            <a:xfrm>
              <a:off x="2393950" y="156502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Pontano Sans"/>
                  <a:ea typeface="Pontano Sans"/>
                  <a:cs typeface="Pontano Sans"/>
                  <a:sym typeface="Pontano Sans"/>
                </a:rPr>
                <a:t>Wrap Up</a:t>
              </a:r>
              <a:endParaRPr sz="1850">
                <a:latin typeface="Pontano Sans"/>
                <a:ea typeface="Pontano Sans"/>
                <a:cs typeface="Pontano Sans"/>
                <a:sym typeface="Pontano Sans"/>
              </a:endParaRPr>
            </a:p>
          </p:txBody>
        </p:sp>
      </p:grpSp>
      <p:sp>
        <p:nvSpPr>
          <p:cNvPr id="130" name="Google Shape;130;p18"/>
          <p:cNvSpPr/>
          <p:nvPr/>
        </p:nvSpPr>
        <p:spPr>
          <a:xfrm>
            <a:off x="1350415" y="2941384"/>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8"/>
          <p:cNvSpPr/>
          <p:nvPr/>
        </p:nvSpPr>
        <p:spPr>
          <a:xfrm>
            <a:off x="1355440" y="1970522"/>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8"/>
          <p:cNvSpPr/>
          <p:nvPr/>
        </p:nvSpPr>
        <p:spPr>
          <a:xfrm>
            <a:off x="1355440" y="948684"/>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8"/>
          <p:cNvSpPr/>
          <p:nvPr/>
        </p:nvSpPr>
        <p:spPr>
          <a:xfrm>
            <a:off x="1350415" y="3877634"/>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566579"/>
                </a:solidFill>
                <a:latin typeface="Trebuchet MS"/>
                <a:ea typeface="Trebuchet MS"/>
                <a:cs typeface="Trebuchet MS"/>
                <a:sym typeface="Trebuchet MS"/>
              </a:rPr>
              <a:t>Project</a:t>
            </a:r>
            <a:r>
              <a:rPr lang="en-GB">
                <a:solidFill>
                  <a:srgbClr val="566579"/>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Overview</a:t>
            </a:r>
            <a:endParaRPr b="1"/>
          </a:p>
        </p:txBody>
      </p:sp>
      <p:sp>
        <p:nvSpPr>
          <p:cNvPr id="140" name="Google Shape;140;p19"/>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a:t>
            </a:r>
            <a:r>
              <a:rPr lang="en-GB">
                <a:solidFill>
                  <a:srgbClr val="566579"/>
                </a:solidFill>
                <a:latin typeface="Trebuchet MS"/>
                <a:ea typeface="Trebuchet MS"/>
                <a:cs typeface="Trebuchet MS"/>
                <a:sym typeface="Trebuchet MS"/>
              </a:rPr>
              <a:t> </a:t>
            </a:r>
            <a:r>
              <a:rPr b="1" lang="en-GB">
                <a:solidFill>
                  <a:srgbClr val="EE795B"/>
                </a:solidFill>
              </a:rPr>
              <a:t>M</a:t>
            </a:r>
            <a:r>
              <a:rPr b="1" lang="en-GB">
                <a:solidFill>
                  <a:srgbClr val="EE795B"/>
                </a:solidFill>
              </a:rPr>
              <a:t>ission</a:t>
            </a:r>
            <a:endParaRPr b="1">
              <a:solidFill>
                <a:srgbClr val="EE795B"/>
              </a:solidFill>
              <a:latin typeface="Trebuchet MS"/>
              <a:ea typeface="Trebuchet MS"/>
              <a:cs typeface="Trebuchet MS"/>
              <a:sym typeface="Trebuchet MS"/>
            </a:endParaRPr>
          </a:p>
        </p:txBody>
      </p:sp>
      <p:sp>
        <p:nvSpPr>
          <p:cNvPr id="146" name="Google Shape;146;p20"/>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47" name="Google Shape;147;p20"/>
          <p:cNvSpPr txBox="1"/>
          <p:nvPr/>
        </p:nvSpPr>
        <p:spPr>
          <a:xfrm>
            <a:off x="341925" y="781425"/>
            <a:ext cx="8520600" cy="292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999999"/>
              </a:solidFill>
              <a:latin typeface="Pontano Sans"/>
              <a:ea typeface="Pontano Sans"/>
              <a:cs typeface="Pontano Sans"/>
              <a:sym typeface="Pontano Sans"/>
            </a:endParaRPr>
          </a:p>
        </p:txBody>
      </p:sp>
      <p:sp>
        <p:nvSpPr>
          <p:cNvPr id="148" name="Google Shape;148;p20"/>
          <p:cNvSpPr txBox="1"/>
          <p:nvPr/>
        </p:nvSpPr>
        <p:spPr>
          <a:xfrm>
            <a:off x="487475" y="2740175"/>
            <a:ext cx="4351500" cy="16932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595959"/>
                </a:solidFill>
                <a:latin typeface="Pontano Sans"/>
                <a:ea typeface="Pontano Sans"/>
                <a:cs typeface="Pontano Sans"/>
                <a:sym typeface="Pontano Sans"/>
              </a:rPr>
              <a:t>To evaluate how to increase awareness of the organization within the local community, identify the typical customer journey, and strategize how to retain customers within the organization.</a:t>
            </a:r>
            <a:endParaRPr>
              <a:solidFill>
                <a:srgbClr val="595959"/>
              </a:solidFill>
            </a:endParaRPr>
          </a:p>
        </p:txBody>
      </p:sp>
      <p:sp>
        <p:nvSpPr>
          <p:cNvPr id="149" name="Google Shape;149;p20"/>
          <p:cNvSpPr/>
          <p:nvPr/>
        </p:nvSpPr>
        <p:spPr>
          <a:xfrm>
            <a:off x="5580475" y="-18200"/>
            <a:ext cx="3563400" cy="51981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0"/>
          <p:cNvPicPr preferRelativeResize="0"/>
          <p:nvPr/>
        </p:nvPicPr>
        <p:blipFill rotWithShape="1">
          <a:blip r:embed="rId3">
            <a:alphaModFix/>
          </a:blip>
          <a:srcRect b="0" l="20949" r="19703" t="1244"/>
          <a:stretch/>
        </p:blipFill>
        <p:spPr>
          <a:xfrm>
            <a:off x="5580475" y="-52075"/>
            <a:ext cx="3331901" cy="5265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a:t>
            </a:r>
            <a:r>
              <a:rPr lang="en-GB">
                <a:solidFill>
                  <a:srgbClr val="566579"/>
                </a:solidFill>
                <a:latin typeface="Trebuchet MS"/>
                <a:ea typeface="Trebuchet MS"/>
                <a:cs typeface="Trebuchet MS"/>
                <a:sym typeface="Trebuchet MS"/>
              </a:rPr>
              <a:t> </a:t>
            </a:r>
            <a:r>
              <a:rPr b="1" lang="en-GB">
                <a:solidFill>
                  <a:srgbClr val="EE795B"/>
                </a:solidFill>
              </a:rPr>
              <a:t>Process</a:t>
            </a:r>
            <a:endParaRPr b="1">
              <a:solidFill>
                <a:srgbClr val="EE795B"/>
              </a:solidFill>
              <a:latin typeface="Trebuchet MS"/>
              <a:ea typeface="Trebuchet MS"/>
              <a:cs typeface="Trebuchet MS"/>
              <a:sym typeface="Trebuchet MS"/>
            </a:endParaRPr>
          </a:p>
        </p:txBody>
      </p:sp>
      <p:sp>
        <p:nvSpPr>
          <p:cNvPr id="156" name="Google Shape;156;p21"/>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157" name="Google Shape;157;p21"/>
          <p:cNvGrpSpPr/>
          <p:nvPr/>
        </p:nvGrpSpPr>
        <p:grpSpPr>
          <a:xfrm>
            <a:off x="673733" y="3197550"/>
            <a:ext cx="2724145" cy="465600"/>
            <a:chOff x="992700" y="3335625"/>
            <a:chExt cx="2485080" cy="465600"/>
          </a:xfrm>
        </p:grpSpPr>
        <p:sp>
          <p:nvSpPr>
            <p:cNvPr id="158" name="Google Shape;158;p21"/>
            <p:cNvSpPr/>
            <p:nvPr/>
          </p:nvSpPr>
          <p:spPr>
            <a:xfrm>
              <a:off x="992700" y="3335625"/>
              <a:ext cx="1316700" cy="465600"/>
            </a:xfrm>
            <a:prstGeom prst="chevron">
              <a:avLst>
                <a:gd fmla="val 50000" name="adj"/>
              </a:avLst>
            </a:prstGeom>
            <a:solidFill>
              <a:srgbClr val="D8D8D8">
                <a:alpha val="78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434343"/>
                  </a:solidFill>
                  <a:latin typeface="Pontano Sans"/>
                  <a:ea typeface="Pontano Sans"/>
                  <a:cs typeface="Pontano Sans"/>
                  <a:sym typeface="Pontano Sans"/>
                </a:rPr>
                <a:t>Industry research</a:t>
              </a:r>
              <a:endParaRPr sz="800">
                <a:solidFill>
                  <a:srgbClr val="434343"/>
                </a:solidFill>
                <a:latin typeface="Pontano Sans"/>
                <a:ea typeface="Pontano Sans"/>
                <a:cs typeface="Pontano Sans"/>
                <a:sym typeface="Pontano Sans"/>
              </a:endParaRPr>
            </a:p>
          </p:txBody>
        </p:sp>
        <p:sp>
          <p:nvSpPr>
            <p:cNvPr id="159" name="Google Shape;159;p21"/>
            <p:cNvSpPr/>
            <p:nvPr/>
          </p:nvSpPr>
          <p:spPr>
            <a:xfrm>
              <a:off x="2161080" y="3335625"/>
              <a:ext cx="1316700" cy="465600"/>
            </a:xfrm>
            <a:prstGeom prst="chevron">
              <a:avLst>
                <a:gd fmla="val 50000" name="adj"/>
              </a:avLst>
            </a:prstGeom>
            <a:solidFill>
              <a:srgbClr val="D8D8D8">
                <a:alpha val="78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434343"/>
                  </a:solidFill>
                  <a:latin typeface="Pontano Sans"/>
                  <a:ea typeface="Pontano Sans"/>
                  <a:cs typeface="Pontano Sans"/>
                  <a:sym typeface="Pontano Sans"/>
                </a:rPr>
                <a:t>Focus groups</a:t>
              </a:r>
              <a:endParaRPr sz="800">
                <a:solidFill>
                  <a:srgbClr val="434343"/>
                </a:solidFill>
                <a:latin typeface="Pontano Sans"/>
                <a:ea typeface="Pontano Sans"/>
                <a:cs typeface="Pontano Sans"/>
                <a:sym typeface="Pontano Sans"/>
              </a:endParaRPr>
            </a:p>
          </p:txBody>
        </p:sp>
      </p:grpSp>
      <p:grpSp>
        <p:nvGrpSpPr>
          <p:cNvPr id="160" name="Google Shape;160;p21"/>
          <p:cNvGrpSpPr/>
          <p:nvPr/>
        </p:nvGrpSpPr>
        <p:grpSpPr>
          <a:xfrm>
            <a:off x="3235289" y="3197550"/>
            <a:ext cx="2724145" cy="465600"/>
            <a:chOff x="3329460" y="3335625"/>
            <a:chExt cx="2485080" cy="465600"/>
          </a:xfrm>
        </p:grpSpPr>
        <p:sp>
          <p:nvSpPr>
            <p:cNvPr id="161" name="Google Shape;161;p21"/>
            <p:cNvSpPr/>
            <p:nvPr/>
          </p:nvSpPr>
          <p:spPr>
            <a:xfrm>
              <a:off x="3329460" y="3335625"/>
              <a:ext cx="1316700" cy="465600"/>
            </a:xfrm>
            <a:prstGeom prst="chevron">
              <a:avLst>
                <a:gd fmla="val 50000" name="adj"/>
              </a:avLst>
            </a:prstGeom>
            <a:solidFill>
              <a:srgbClr val="5665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FFFFFF"/>
                  </a:solidFill>
                  <a:latin typeface="Pontano Sans"/>
                  <a:ea typeface="Pontano Sans"/>
                  <a:cs typeface="Pontano Sans"/>
                  <a:sym typeface="Pontano Sans"/>
                </a:rPr>
                <a:t>Identifying trends</a:t>
              </a:r>
              <a:endParaRPr sz="800">
                <a:solidFill>
                  <a:srgbClr val="FFFFFF"/>
                </a:solidFill>
                <a:latin typeface="Pontano Sans"/>
                <a:ea typeface="Pontano Sans"/>
                <a:cs typeface="Pontano Sans"/>
                <a:sym typeface="Pontano Sans"/>
              </a:endParaRPr>
            </a:p>
          </p:txBody>
        </p:sp>
        <p:sp>
          <p:nvSpPr>
            <p:cNvPr id="162" name="Google Shape;162;p21"/>
            <p:cNvSpPr/>
            <p:nvPr/>
          </p:nvSpPr>
          <p:spPr>
            <a:xfrm>
              <a:off x="4497840" y="3335625"/>
              <a:ext cx="1316700" cy="465600"/>
            </a:xfrm>
            <a:prstGeom prst="chevron">
              <a:avLst>
                <a:gd fmla="val 50000" name="adj"/>
              </a:avLst>
            </a:prstGeom>
            <a:solidFill>
              <a:srgbClr val="5665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FFFFFF"/>
                  </a:solidFill>
                  <a:latin typeface="Pontano Sans"/>
                  <a:ea typeface="Pontano Sans"/>
                  <a:cs typeface="Pontano Sans"/>
                  <a:sym typeface="Pontano Sans"/>
                </a:rPr>
                <a:t>Pin-point gaps</a:t>
              </a:r>
              <a:endParaRPr sz="800">
                <a:solidFill>
                  <a:srgbClr val="FFFFFF"/>
                </a:solidFill>
                <a:latin typeface="Pontano Sans"/>
                <a:ea typeface="Pontano Sans"/>
                <a:cs typeface="Pontano Sans"/>
                <a:sym typeface="Pontano Sans"/>
              </a:endParaRPr>
            </a:p>
          </p:txBody>
        </p:sp>
      </p:grpSp>
      <p:grpSp>
        <p:nvGrpSpPr>
          <p:cNvPr id="163" name="Google Shape;163;p21"/>
          <p:cNvGrpSpPr/>
          <p:nvPr/>
        </p:nvGrpSpPr>
        <p:grpSpPr>
          <a:xfrm>
            <a:off x="5796846" y="3197550"/>
            <a:ext cx="2724145" cy="465600"/>
            <a:chOff x="5666220" y="3335625"/>
            <a:chExt cx="2485080" cy="465600"/>
          </a:xfrm>
        </p:grpSpPr>
        <p:sp>
          <p:nvSpPr>
            <p:cNvPr id="164" name="Google Shape;164;p21"/>
            <p:cNvSpPr/>
            <p:nvPr/>
          </p:nvSpPr>
          <p:spPr>
            <a:xfrm>
              <a:off x="5666220" y="3335625"/>
              <a:ext cx="1316700" cy="465600"/>
            </a:xfrm>
            <a:prstGeom prst="chevron">
              <a:avLst>
                <a:gd fmla="val 50000" name="adj"/>
              </a:avLst>
            </a:prstGeom>
            <a:solidFill>
              <a:srgbClr val="EE795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Pontano Sans"/>
                  <a:ea typeface="Pontano Sans"/>
                  <a:cs typeface="Pontano Sans"/>
                  <a:sym typeface="Pontano Sans"/>
                </a:rPr>
                <a:t>Recommendations</a:t>
              </a:r>
              <a:endParaRPr sz="800">
                <a:solidFill>
                  <a:srgbClr val="FFFFFF"/>
                </a:solidFill>
              </a:endParaRPr>
            </a:p>
          </p:txBody>
        </p:sp>
        <p:sp>
          <p:nvSpPr>
            <p:cNvPr id="165" name="Google Shape;165;p21"/>
            <p:cNvSpPr/>
            <p:nvPr/>
          </p:nvSpPr>
          <p:spPr>
            <a:xfrm>
              <a:off x="6834600" y="3335625"/>
              <a:ext cx="1316700" cy="465600"/>
            </a:xfrm>
            <a:prstGeom prst="chevron">
              <a:avLst>
                <a:gd fmla="val 50000" name="adj"/>
              </a:avLst>
            </a:prstGeom>
            <a:solidFill>
              <a:srgbClr val="EE795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Pontano Sans"/>
                  <a:ea typeface="Pontano Sans"/>
                  <a:cs typeface="Pontano Sans"/>
                  <a:sym typeface="Pontano Sans"/>
                </a:rPr>
                <a:t>Implementation</a:t>
              </a:r>
              <a:endParaRPr sz="800">
                <a:solidFill>
                  <a:srgbClr val="FFFFFF"/>
                </a:solidFill>
              </a:endParaRPr>
            </a:p>
          </p:txBody>
        </p:sp>
      </p:grpSp>
      <p:cxnSp>
        <p:nvCxnSpPr>
          <p:cNvPr id="166" name="Google Shape;166;p21"/>
          <p:cNvCxnSpPr/>
          <p:nvPr/>
        </p:nvCxnSpPr>
        <p:spPr>
          <a:xfrm>
            <a:off x="1003975" y="2200525"/>
            <a:ext cx="2240700" cy="0"/>
          </a:xfrm>
          <a:prstGeom prst="straightConnector1">
            <a:avLst/>
          </a:prstGeom>
          <a:noFill/>
          <a:ln cap="flat" cmpd="sng" w="19050">
            <a:solidFill>
              <a:srgbClr val="D8D8D8"/>
            </a:solidFill>
            <a:prstDash val="solid"/>
            <a:round/>
            <a:headEnd len="med" w="med" type="none"/>
            <a:tailEnd len="med" w="med" type="none"/>
          </a:ln>
        </p:spPr>
      </p:cxnSp>
      <p:cxnSp>
        <p:nvCxnSpPr>
          <p:cNvPr id="167" name="Google Shape;167;p21"/>
          <p:cNvCxnSpPr/>
          <p:nvPr/>
        </p:nvCxnSpPr>
        <p:spPr>
          <a:xfrm>
            <a:off x="3353850" y="2200525"/>
            <a:ext cx="2240700" cy="0"/>
          </a:xfrm>
          <a:prstGeom prst="straightConnector1">
            <a:avLst/>
          </a:prstGeom>
          <a:noFill/>
          <a:ln cap="flat" cmpd="sng" w="19050">
            <a:solidFill>
              <a:srgbClr val="566579"/>
            </a:solidFill>
            <a:prstDash val="solid"/>
            <a:round/>
            <a:headEnd len="med" w="med" type="none"/>
            <a:tailEnd len="med" w="med" type="none"/>
          </a:ln>
        </p:spPr>
      </p:cxnSp>
      <p:cxnSp>
        <p:nvCxnSpPr>
          <p:cNvPr id="168" name="Google Shape;168;p21"/>
          <p:cNvCxnSpPr/>
          <p:nvPr/>
        </p:nvCxnSpPr>
        <p:spPr>
          <a:xfrm>
            <a:off x="5696425" y="2200525"/>
            <a:ext cx="2240700" cy="0"/>
          </a:xfrm>
          <a:prstGeom prst="straightConnector1">
            <a:avLst/>
          </a:prstGeom>
          <a:noFill/>
          <a:ln cap="flat" cmpd="sng" w="19050">
            <a:solidFill>
              <a:srgbClr val="EE795B"/>
            </a:solidFill>
            <a:prstDash val="solid"/>
            <a:round/>
            <a:headEnd len="med" w="med" type="none"/>
            <a:tailEnd len="med" w="med" type="none"/>
          </a:ln>
        </p:spPr>
      </p:cxnSp>
      <p:sp>
        <p:nvSpPr>
          <p:cNvPr id="169" name="Google Shape;169;p21"/>
          <p:cNvSpPr txBox="1"/>
          <p:nvPr/>
        </p:nvSpPr>
        <p:spPr>
          <a:xfrm>
            <a:off x="1246975" y="2493358"/>
            <a:ext cx="17547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Background research, first-hand research</a:t>
            </a:r>
            <a:endParaRPr sz="1100">
              <a:solidFill>
                <a:srgbClr val="999999"/>
              </a:solidFill>
            </a:endParaRPr>
          </a:p>
        </p:txBody>
      </p:sp>
      <p:sp>
        <p:nvSpPr>
          <p:cNvPr id="170" name="Google Shape;170;p21"/>
          <p:cNvSpPr txBox="1"/>
          <p:nvPr/>
        </p:nvSpPr>
        <p:spPr>
          <a:xfrm>
            <a:off x="3569588" y="2493358"/>
            <a:ext cx="17547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Analysis of research gathered and received</a:t>
            </a:r>
            <a:endParaRPr sz="1100">
              <a:solidFill>
                <a:srgbClr val="999999"/>
              </a:solidFill>
            </a:endParaRPr>
          </a:p>
        </p:txBody>
      </p:sp>
      <p:sp>
        <p:nvSpPr>
          <p:cNvPr id="171" name="Google Shape;171;p21"/>
          <p:cNvSpPr txBox="1"/>
          <p:nvPr/>
        </p:nvSpPr>
        <p:spPr>
          <a:xfrm>
            <a:off x="5892200" y="2493358"/>
            <a:ext cx="17547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Final deliverables and recommendations</a:t>
            </a:r>
            <a:endParaRPr sz="1100">
              <a:solidFill>
                <a:srgbClr val="999999"/>
              </a:solidFill>
            </a:endParaRPr>
          </a:p>
        </p:txBody>
      </p:sp>
      <p:grpSp>
        <p:nvGrpSpPr>
          <p:cNvPr id="172" name="Google Shape;172;p21"/>
          <p:cNvGrpSpPr/>
          <p:nvPr/>
        </p:nvGrpSpPr>
        <p:grpSpPr>
          <a:xfrm>
            <a:off x="1848228" y="1790657"/>
            <a:ext cx="552208" cy="264595"/>
            <a:chOff x="-534988" y="385763"/>
            <a:chExt cx="7991438" cy="3829162"/>
          </a:xfrm>
        </p:grpSpPr>
        <p:sp>
          <p:nvSpPr>
            <p:cNvPr id="173" name="Google Shape;173;p21"/>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74" name="Google Shape;174;p21"/>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75" name="Google Shape;175;p21"/>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76" name="Google Shape;176;p21"/>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77" name="Google Shape;177;p21"/>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78" name="Google Shape;178;p21"/>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79" name="Google Shape;179;p21"/>
          <p:cNvSpPr/>
          <p:nvPr/>
        </p:nvSpPr>
        <p:spPr>
          <a:xfrm>
            <a:off x="6629444" y="1779095"/>
            <a:ext cx="280200" cy="287700"/>
          </a:xfrm>
          <a:custGeom>
            <a:rect b="b" l="l" r="r" t="t"/>
            <a:pathLst>
              <a:path extrusionOk="0" h="120000" w="12000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180" name="Google Shape;180;p21"/>
          <p:cNvGrpSpPr/>
          <p:nvPr/>
        </p:nvGrpSpPr>
        <p:grpSpPr>
          <a:xfrm>
            <a:off x="4266151" y="1817051"/>
            <a:ext cx="446928" cy="211788"/>
            <a:chOff x="3232150" y="2884488"/>
            <a:chExt cx="6505500" cy="3082800"/>
          </a:xfrm>
        </p:grpSpPr>
        <p:sp>
          <p:nvSpPr>
            <p:cNvPr id="181" name="Google Shape;181;p21"/>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2" name="Google Shape;182;p21"/>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3" name="Google Shape;183;p21"/>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solidFill>
                  <a:srgbClr val="566579"/>
                </a:solidFill>
                <a:latin typeface="Trebuchet MS"/>
                <a:ea typeface="Trebuchet MS"/>
                <a:cs typeface="Trebuchet MS"/>
                <a:sym typeface="Trebuchet MS"/>
              </a:rPr>
              <a:t> </a:t>
            </a:r>
            <a:r>
              <a:rPr b="1" lang="en-GB">
                <a:solidFill>
                  <a:srgbClr val="EE795B"/>
                </a:solidFill>
              </a:rPr>
              <a:t>4Ps</a:t>
            </a:r>
            <a:endParaRPr b="1">
              <a:solidFill>
                <a:srgbClr val="EE795B"/>
              </a:solidFill>
              <a:latin typeface="Trebuchet MS"/>
              <a:ea typeface="Trebuchet MS"/>
              <a:cs typeface="Trebuchet MS"/>
              <a:sym typeface="Trebuchet MS"/>
            </a:endParaRPr>
          </a:p>
        </p:txBody>
      </p:sp>
      <p:sp>
        <p:nvSpPr>
          <p:cNvPr id="189" name="Google Shape;189;p2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90" name="Google Shape;190;p2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cxnSp>
        <p:nvCxnSpPr>
          <p:cNvPr id="191" name="Google Shape;191;p22"/>
          <p:cNvCxnSpPr>
            <a:stCxn id="190" idx="0"/>
            <a:endCxn id="190" idx="2"/>
          </p:cNvCxnSpPr>
          <p:nvPr/>
        </p:nvCxnSpPr>
        <p:spPr>
          <a:xfrm>
            <a:off x="4572000" y="1152475"/>
            <a:ext cx="0" cy="3416400"/>
          </a:xfrm>
          <a:prstGeom prst="straightConnector1">
            <a:avLst/>
          </a:prstGeom>
          <a:noFill/>
          <a:ln cap="flat" cmpd="sng" w="9525">
            <a:solidFill>
              <a:srgbClr val="595959"/>
            </a:solidFill>
            <a:prstDash val="solid"/>
            <a:round/>
            <a:headEnd len="med" w="med" type="none"/>
            <a:tailEnd len="med" w="med" type="none"/>
          </a:ln>
        </p:spPr>
      </p:cxnSp>
      <p:cxnSp>
        <p:nvCxnSpPr>
          <p:cNvPr id="192" name="Google Shape;192;p22"/>
          <p:cNvCxnSpPr>
            <a:stCxn id="190" idx="1"/>
          </p:cNvCxnSpPr>
          <p:nvPr/>
        </p:nvCxnSpPr>
        <p:spPr>
          <a:xfrm>
            <a:off x="311700" y="2860675"/>
            <a:ext cx="8520600" cy="0"/>
          </a:xfrm>
          <a:prstGeom prst="straightConnector1">
            <a:avLst/>
          </a:prstGeom>
          <a:noFill/>
          <a:ln cap="flat" cmpd="sng" w="9525">
            <a:solidFill>
              <a:srgbClr val="595959"/>
            </a:solidFill>
            <a:prstDash val="solid"/>
            <a:round/>
            <a:headEnd len="med" w="med" type="none"/>
            <a:tailEnd len="med" w="med" type="none"/>
          </a:ln>
        </p:spPr>
      </p:cxnSp>
      <p:sp>
        <p:nvSpPr>
          <p:cNvPr id="193" name="Google Shape;193;p22"/>
          <p:cNvSpPr txBox="1"/>
          <p:nvPr/>
        </p:nvSpPr>
        <p:spPr>
          <a:xfrm>
            <a:off x="326175" y="1141600"/>
            <a:ext cx="38985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Purpose</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“Provide training and access to capital... among American Indian men and women”</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Helping build intergenerational wealth through home buying / business</a:t>
            </a:r>
            <a:endParaRPr sz="1200">
              <a:solidFill>
                <a:srgbClr val="595959"/>
              </a:solidFill>
              <a:latin typeface="Pontano Sans"/>
              <a:ea typeface="Pontano Sans"/>
              <a:cs typeface="Pontano Sans"/>
              <a:sym typeface="Pontano Sans"/>
            </a:endParaRPr>
          </a:p>
        </p:txBody>
      </p:sp>
      <p:sp>
        <p:nvSpPr>
          <p:cNvPr id="194" name="Google Shape;194;p22"/>
          <p:cNvSpPr txBox="1"/>
          <p:nvPr/>
        </p:nvSpPr>
        <p:spPr>
          <a:xfrm>
            <a:off x="4572000" y="1141600"/>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Progress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Variety of course offerings</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New leadership</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MCAD collaboration</a:t>
            </a:r>
            <a:endParaRPr sz="1200">
              <a:solidFill>
                <a:srgbClr val="595959"/>
              </a:solidFill>
              <a:latin typeface="Pontano Sans"/>
              <a:ea typeface="Pontano Sans"/>
              <a:cs typeface="Pontano Sans"/>
              <a:sym typeface="Pontano Sans"/>
            </a:endParaRPr>
          </a:p>
        </p:txBody>
      </p:sp>
      <p:sp>
        <p:nvSpPr>
          <p:cNvPr id="195" name="Google Shape;195;p22"/>
          <p:cNvSpPr txBox="1"/>
          <p:nvPr/>
        </p:nvSpPr>
        <p:spPr>
          <a:xfrm>
            <a:off x="313625" y="2885375"/>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Potential</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rPr lang="en-GB" sz="1200">
                <a:solidFill>
                  <a:srgbClr val="595959"/>
                </a:solidFill>
                <a:latin typeface="Pontano Sans"/>
                <a:ea typeface="Pontano Sans"/>
                <a:cs typeface="Pontano Sans"/>
                <a:sym typeface="Pontano Sans"/>
              </a:rPr>
              <a: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Promoting financial literacy within the American Indian community</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Organization growth</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Business consulting services</a:t>
            </a:r>
            <a:endParaRPr sz="1200">
              <a:solidFill>
                <a:srgbClr val="595959"/>
              </a:solidFill>
              <a:latin typeface="Pontano Sans"/>
              <a:ea typeface="Pontano Sans"/>
              <a:cs typeface="Pontano Sans"/>
              <a:sym typeface="Pontano Sans"/>
            </a:endParaRPr>
          </a:p>
        </p:txBody>
      </p:sp>
      <p:sp>
        <p:nvSpPr>
          <p:cNvPr id="196" name="Google Shape;196;p22"/>
          <p:cNvSpPr txBox="1"/>
          <p:nvPr/>
        </p:nvSpPr>
        <p:spPr>
          <a:xfrm>
            <a:off x="4591525" y="2885375"/>
            <a:ext cx="4245900" cy="1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595959"/>
                </a:solidFill>
                <a:latin typeface="Pontano Sans"/>
                <a:ea typeface="Pontano Sans"/>
                <a:cs typeface="Pontano Sans"/>
                <a:sym typeface="Pontano Sans"/>
              </a:rPr>
              <a:t>Partners</a:t>
            </a:r>
            <a:endParaRPr b="1" sz="1200">
              <a:solidFill>
                <a:srgbClr val="595959"/>
              </a:solidFill>
              <a:latin typeface="Pontano Sans"/>
              <a:ea typeface="Pontano Sans"/>
              <a:cs typeface="Pontano Sans"/>
              <a:sym typeface="Pontano Sans"/>
            </a:endParaRPr>
          </a:p>
          <a:p>
            <a:pPr indent="0" lvl="0" marL="0" rtl="0" algn="l">
              <a:spcBef>
                <a:spcPts val="0"/>
              </a:spcBef>
              <a:spcAft>
                <a:spcPts val="0"/>
              </a:spcAft>
              <a:buNone/>
            </a:pPr>
            <a:r>
              <a:t/>
            </a:r>
            <a:endParaRPr b="1"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Native American Community Development Institute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MN Indian Women’s Resource Center</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Women Venture</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Neighborhood Development </a:t>
            </a:r>
            <a:endParaRPr sz="1200">
              <a:solidFill>
                <a:srgbClr val="595959"/>
              </a:solidFill>
              <a:latin typeface="Pontano Sans"/>
              <a:ea typeface="Pontano Sans"/>
              <a:cs typeface="Pontano Sans"/>
              <a:sym typeface="Pontano Sans"/>
            </a:endParaRPr>
          </a:p>
          <a:p>
            <a:pPr indent="-304800" lvl="0" marL="457200" rtl="0" algn="l">
              <a:lnSpc>
                <a:spcPct val="115000"/>
              </a:lnSpc>
              <a:spcBef>
                <a:spcPts val="0"/>
              </a:spcBef>
              <a:spcAft>
                <a:spcPts val="0"/>
              </a:spcAft>
              <a:buClr>
                <a:srgbClr val="595959"/>
              </a:buClr>
              <a:buSzPts val="1200"/>
              <a:buFont typeface="Pontano Sans"/>
              <a:buChar char="●"/>
            </a:pPr>
            <a:r>
              <a:rPr lang="en-GB" sz="1200">
                <a:solidFill>
                  <a:srgbClr val="595959"/>
                </a:solidFill>
                <a:latin typeface="Pontano Sans"/>
                <a:ea typeface="Pontano Sans"/>
                <a:cs typeface="Pontano Sans"/>
                <a:sym typeface="Pontano Sans"/>
              </a:rPr>
              <a:t>Department of Employment and Economic Development</a:t>
            </a:r>
            <a:endParaRPr sz="1200">
              <a:solidFill>
                <a:srgbClr val="595959"/>
              </a:solidFill>
              <a:latin typeface="Pontano Sans"/>
              <a:ea typeface="Pontano Sans"/>
              <a:cs typeface="Pontano Sans"/>
              <a:sym typeface="Pontan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